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31"/>
  </p:notesMasterIdLst>
  <p:handoutMasterIdLst>
    <p:handoutMasterId r:id="rId32"/>
  </p:handoutMasterIdLst>
  <p:sldIdLst>
    <p:sldId id="349" r:id="rId2"/>
    <p:sldId id="407" r:id="rId3"/>
    <p:sldId id="380" r:id="rId4"/>
    <p:sldId id="381" r:id="rId5"/>
    <p:sldId id="428" r:id="rId6"/>
    <p:sldId id="430" r:id="rId7"/>
    <p:sldId id="374" r:id="rId8"/>
    <p:sldId id="372" r:id="rId9"/>
    <p:sldId id="445" r:id="rId10"/>
    <p:sldId id="442" r:id="rId11"/>
    <p:sldId id="370" r:id="rId12"/>
    <p:sldId id="440" r:id="rId13"/>
    <p:sldId id="435" r:id="rId14"/>
    <p:sldId id="419" r:id="rId15"/>
    <p:sldId id="441" r:id="rId16"/>
    <p:sldId id="389" r:id="rId17"/>
    <p:sldId id="390" r:id="rId18"/>
    <p:sldId id="422" r:id="rId19"/>
    <p:sldId id="423" r:id="rId20"/>
    <p:sldId id="424" r:id="rId21"/>
    <p:sldId id="437" r:id="rId22"/>
    <p:sldId id="415" r:id="rId23"/>
    <p:sldId id="432" r:id="rId24"/>
    <p:sldId id="433" r:id="rId25"/>
    <p:sldId id="438" r:id="rId26"/>
    <p:sldId id="439" r:id="rId27"/>
    <p:sldId id="443" r:id="rId28"/>
    <p:sldId id="444" r:id="rId29"/>
    <p:sldId id="446" r:id="rId30"/>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12" autoAdjust="0"/>
    <p:restoredTop sz="81693" autoAdjust="0"/>
  </p:normalViewPr>
  <p:slideViewPr>
    <p:cSldViewPr snapToGrid="0" snapToObjects="1">
      <p:cViewPr>
        <p:scale>
          <a:sx n="70" d="100"/>
          <a:sy n="70" d="100"/>
        </p:scale>
        <p:origin x="-504" y="1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5664"/>
    </p:cViewPr>
  </p:sorterViewPr>
  <p:notesViewPr>
    <p:cSldViewPr snapToGrid="0" snapToObjects="1">
      <p:cViewPr varScale="1">
        <p:scale>
          <a:sx n="42" d="100"/>
          <a:sy n="42" d="100"/>
        </p:scale>
        <p:origin x="-2311" y="-45"/>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1B3AC4-EF3D-42A1-AA33-02AB3797CD37}" type="datetimeFigureOut">
              <a:rPr lang="en-US" smtClean="0"/>
              <a:pPr/>
              <a:t>11/2/2016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B9802-D39F-439E-A383-545DA911F933}" type="slidenum">
              <a:rPr lang="en-US" smtClean="0"/>
              <a:pPr/>
              <a:t>‹#›</a:t>
            </a:fld>
            <a:endParaRPr lang="en-US"/>
          </a:p>
        </p:txBody>
      </p:sp>
    </p:spTree>
    <p:extLst>
      <p:ext uri="{BB962C8B-B14F-4D97-AF65-F5344CB8AC3E}">
        <p14:creationId xmlns:p14="http://schemas.microsoft.com/office/powerpoint/2010/main" val="3654040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3E1C79-C158-6647-96A5-FAC3CDC64A8A}" type="datetimeFigureOut">
              <a:rPr lang="en-US" smtClean="0"/>
              <a:pPr/>
              <a:t>11/2/2016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64B588-DC7C-1243-BD09-3D510BEEEF3C}" type="slidenum">
              <a:rPr lang="en-US" smtClean="0"/>
              <a:pPr/>
              <a:t>‹#›</a:t>
            </a:fld>
            <a:endParaRPr lang="en-US"/>
          </a:p>
        </p:txBody>
      </p:sp>
    </p:spTree>
    <p:extLst>
      <p:ext uri="{BB962C8B-B14F-4D97-AF65-F5344CB8AC3E}">
        <p14:creationId xmlns:p14="http://schemas.microsoft.com/office/powerpoint/2010/main" val="868566101"/>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 purpose of this paper is to provide background for the initial </a:t>
            </a:r>
            <a:r>
              <a:rPr lang="en-US" sz="1600" kern="1200" dirty="0" err="1" smtClean="0">
                <a:solidFill>
                  <a:schemeClr val="tx1"/>
                </a:solidFill>
                <a:effectLst/>
                <a:latin typeface="+mn-lt"/>
                <a:ea typeface="+mn-ea"/>
                <a:cs typeface="+mn-cs"/>
              </a:rPr>
              <a:t>Ihemi</a:t>
            </a:r>
            <a:r>
              <a:rPr lang="en-US" sz="1600" kern="1200" dirty="0" smtClean="0">
                <a:solidFill>
                  <a:schemeClr val="tx1"/>
                </a:solidFill>
                <a:effectLst/>
                <a:latin typeface="+mn-lt"/>
                <a:ea typeface="+mn-ea"/>
                <a:cs typeface="+mn-cs"/>
              </a:rPr>
              <a:t> LUD engagements, explore the principles on which the LUD will be based, (IGG and landscape) and - based on the suggestions of the LUD stakeholders - identify potential issue areas of focus for the process. </a:t>
            </a:r>
          </a:p>
          <a:p>
            <a:endParaRPr lang="en-US" dirty="0"/>
          </a:p>
        </p:txBody>
      </p:sp>
      <p:sp>
        <p:nvSpPr>
          <p:cNvPr id="4" name="Slide Number Placeholder 3"/>
          <p:cNvSpPr>
            <a:spLocks noGrp="1"/>
          </p:cNvSpPr>
          <p:nvPr>
            <p:ph type="sldNum" sz="quarter" idx="10"/>
          </p:nvPr>
        </p:nvSpPr>
        <p:spPr/>
        <p:txBody>
          <a:bodyPr/>
          <a:lstStyle/>
          <a:p>
            <a:fld id="{49F81B3D-B158-470A-A8E9-2E6E7A106F11}" type="slidenum">
              <a:rPr lang="en-US" smtClean="0"/>
              <a:t>1</a:t>
            </a:fld>
            <a:endParaRPr lang="en-US"/>
          </a:p>
        </p:txBody>
      </p:sp>
    </p:spTree>
    <p:extLst>
      <p:ext uri="{BB962C8B-B14F-4D97-AF65-F5344CB8AC3E}">
        <p14:creationId xmlns:p14="http://schemas.microsoft.com/office/powerpoint/2010/main" val="2904436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lot of models to learn from here.</a:t>
            </a:r>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11</a:t>
            </a:fld>
            <a:endParaRPr lang="en-US"/>
          </a:p>
        </p:txBody>
      </p:sp>
    </p:spTree>
    <p:extLst>
      <p:ext uri="{BB962C8B-B14F-4D97-AF65-F5344CB8AC3E}">
        <p14:creationId xmlns:p14="http://schemas.microsoft.com/office/powerpoint/2010/main" val="3504530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baseline="0" dirty="0" smtClean="0"/>
              <a:t>This is a place that needs a landscape approach because there are challenges that transcend sectors. We saw that the last couple of days and we’re going to explore these challenges in more detail this afternoon. So let’s first get the basics of what the ‘landscape’ is</a:t>
            </a:r>
          </a:p>
          <a:p>
            <a:endParaRPr lang="en-US" baseline="0" dirty="0" smtClean="0"/>
          </a:p>
          <a:p>
            <a:r>
              <a:rPr lang="en-US" b="1" baseline="0" dirty="0" smtClean="0"/>
              <a:t>Location</a:t>
            </a:r>
          </a:p>
          <a:p>
            <a:r>
              <a:rPr lang="en-US" baseline="0" dirty="0" smtClean="0"/>
              <a:t>-eastern part of Southern Highlands</a:t>
            </a:r>
          </a:p>
          <a:p>
            <a:r>
              <a:rPr lang="en-US" sz="1600" kern="1200" dirty="0" smtClean="0">
                <a:solidFill>
                  <a:schemeClr val="tx1"/>
                </a:solidFill>
                <a:effectLst/>
                <a:latin typeface="+mn-lt"/>
                <a:ea typeface="+mn-ea"/>
                <a:cs typeface="+mn-cs"/>
              </a:rPr>
              <a:t>-The Cluster includes parts of six districts covering Iringa Urban District and part of Iringa Rural, </a:t>
            </a:r>
            <a:r>
              <a:rPr lang="en-US" sz="1600" kern="1200" dirty="0" err="1" smtClean="0">
                <a:solidFill>
                  <a:schemeClr val="tx1"/>
                </a:solidFill>
                <a:effectLst/>
                <a:latin typeface="+mn-lt"/>
                <a:ea typeface="+mn-ea"/>
                <a:cs typeface="+mn-cs"/>
              </a:rPr>
              <a:t>Kilolo</a:t>
            </a:r>
            <a:r>
              <a:rPr lang="en-US" sz="1600" kern="1200" dirty="0" smtClean="0">
                <a:solidFill>
                  <a:schemeClr val="tx1"/>
                </a:solidFill>
                <a:effectLst/>
                <a:latin typeface="+mn-lt"/>
                <a:ea typeface="+mn-ea"/>
                <a:cs typeface="+mn-cs"/>
              </a:rPr>
              <a:t> and </a:t>
            </a:r>
            <a:r>
              <a:rPr lang="en-US" sz="1600" kern="1200" dirty="0" err="1" smtClean="0">
                <a:solidFill>
                  <a:schemeClr val="tx1"/>
                </a:solidFill>
                <a:effectLst/>
                <a:latin typeface="+mn-lt"/>
                <a:ea typeface="+mn-ea"/>
                <a:cs typeface="+mn-cs"/>
              </a:rPr>
              <a:t>Mufindi</a:t>
            </a:r>
            <a:r>
              <a:rPr lang="en-US" sz="1600" kern="1200" dirty="0" smtClean="0">
                <a:solidFill>
                  <a:schemeClr val="tx1"/>
                </a:solidFill>
                <a:effectLst/>
                <a:latin typeface="+mn-lt"/>
                <a:ea typeface="+mn-ea"/>
                <a:cs typeface="+mn-cs"/>
              </a:rPr>
              <a:t>, </a:t>
            </a:r>
            <a:r>
              <a:rPr lang="en-US" sz="1600" kern="1200" dirty="0" err="1" smtClean="0">
                <a:solidFill>
                  <a:schemeClr val="tx1"/>
                </a:solidFill>
                <a:effectLst/>
                <a:latin typeface="+mn-lt"/>
                <a:ea typeface="+mn-ea"/>
                <a:cs typeface="+mn-cs"/>
              </a:rPr>
              <a:t>Wanging’Ombe</a:t>
            </a:r>
            <a:r>
              <a:rPr lang="en-US" sz="1600" kern="1200" dirty="0" smtClean="0">
                <a:solidFill>
                  <a:schemeClr val="tx1"/>
                </a:solidFill>
                <a:effectLst/>
                <a:latin typeface="+mn-lt"/>
                <a:ea typeface="+mn-ea"/>
                <a:cs typeface="+mn-cs"/>
              </a:rPr>
              <a:t> and </a:t>
            </a:r>
            <a:r>
              <a:rPr lang="en-US" sz="1600" kern="1200" dirty="0" err="1" smtClean="0">
                <a:solidFill>
                  <a:schemeClr val="tx1"/>
                </a:solidFill>
                <a:effectLst/>
                <a:latin typeface="+mn-lt"/>
                <a:ea typeface="+mn-ea"/>
                <a:cs typeface="+mn-cs"/>
              </a:rPr>
              <a:t>Njombe</a:t>
            </a:r>
            <a:r>
              <a:rPr lang="en-US" sz="1600" kern="1200" dirty="0" smtClean="0">
                <a:solidFill>
                  <a:schemeClr val="tx1"/>
                </a:solidFill>
                <a:effectLst/>
                <a:latin typeface="+mn-lt"/>
                <a:ea typeface="+mn-ea"/>
                <a:cs typeface="+mn-cs"/>
              </a:rPr>
              <a:t> Urban and Rural Districts.  </a:t>
            </a:r>
            <a:endParaRPr lang="en-US" b="1" baseline="0" dirty="0" smtClean="0"/>
          </a:p>
          <a:p>
            <a:pPr marL="0" marR="0" indent="0" algn="l" defTabSz="609585" rtl="0" eaLnBrk="1" fontAlgn="auto" latinLnBrk="0" hangingPunct="1">
              <a:lnSpc>
                <a:spcPct val="100000"/>
              </a:lnSpc>
              <a:spcBef>
                <a:spcPts val="0"/>
              </a:spcBef>
              <a:spcAft>
                <a:spcPts val="0"/>
              </a:spcAft>
              <a:buClrTx/>
              <a:buSzTx/>
              <a:buFontTx/>
              <a:buNone/>
              <a:tabLst/>
              <a:defRPr/>
            </a:pPr>
            <a:r>
              <a:rPr lang="en-US" b="1" baseline="0" dirty="0" smtClean="0"/>
              <a:t>Population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 population of the Cluster is just over 970,000 (see</a:t>
            </a:r>
            <a:r>
              <a:rPr lang="en-US" sz="1600" kern="1200" baseline="0" dirty="0" smtClean="0">
                <a:solidFill>
                  <a:schemeClr val="tx1"/>
                </a:solidFill>
                <a:effectLst/>
                <a:latin typeface="+mn-lt"/>
                <a:ea typeface="+mn-ea"/>
                <a:cs typeface="+mn-cs"/>
              </a:rPr>
              <a:t> dots for village size) </a:t>
            </a:r>
            <a:r>
              <a:rPr lang="en-US" sz="1600" kern="1200" dirty="0" smtClean="0">
                <a:solidFill>
                  <a:schemeClr val="tx1"/>
                </a:solidFill>
                <a:effectLst/>
                <a:latin typeface="+mn-lt"/>
                <a:ea typeface="+mn-ea"/>
                <a:cs typeface="+mn-cs"/>
              </a:rPr>
              <a:t>Iringa City, near center</a:t>
            </a:r>
            <a:endParaRPr lang="en-US" dirty="0" smtClean="0"/>
          </a:p>
          <a:p>
            <a:pPr marL="0" marR="0" indent="0" algn="l" defTabSz="609585" rtl="0" eaLnBrk="1" fontAlgn="auto" latinLnBrk="0" hangingPunct="1">
              <a:lnSpc>
                <a:spcPct val="100000"/>
              </a:lnSpc>
              <a:spcBef>
                <a:spcPts val="0"/>
              </a:spcBef>
              <a:spcAft>
                <a:spcPts val="0"/>
              </a:spcAft>
              <a:buClrTx/>
              <a:buSzTx/>
              <a:buFontTx/>
              <a:buNone/>
              <a:tabLst/>
              <a:defRPr/>
            </a:pPr>
            <a:r>
              <a:rPr lang="en-US" dirty="0" smtClean="0"/>
              <a:t>-70-90 % of people in ag outside of Iringa Urban district</a:t>
            </a:r>
          </a:p>
          <a:p>
            <a:r>
              <a:rPr lang="en-US" dirty="0" smtClean="0"/>
              <a:t>-Incomes are higher here than in most other parts of Tanzania except Dar </a:t>
            </a:r>
            <a:r>
              <a:rPr lang="en-US" dirty="0" err="1" smtClean="0"/>
              <a:t>es</a:t>
            </a:r>
            <a:r>
              <a:rPr lang="en-US" dirty="0" smtClean="0"/>
              <a:t> Salaam due to the productivity and diversity of the region’s agriculture and forestry industries (which I’ll get to later)</a:t>
            </a:r>
          </a:p>
          <a:p>
            <a:r>
              <a:rPr lang="en-US" dirty="0" smtClean="0"/>
              <a:t>-HIV/AIDS prevalence is a serious challenge, with 16 % of the population affected</a:t>
            </a:r>
            <a:endParaRPr lang="en-US" sz="1600" kern="1200" dirty="0" smtClean="0">
              <a:solidFill>
                <a:schemeClr val="tx1"/>
              </a:solidFill>
              <a:effectLst/>
              <a:latin typeface="+mn-lt"/>
              <a:ea typeface="+mn-ea"/>
              <a:cs typeface="+mn-cs"/>
            </a:endParaRPr>
          </a:p>
          <a:p>
            <a:r>
              <a:rPr lang="en-US" sz="1600" b="1" kern="1200" dirty="0" smtClean="0">
                <a:solidFill>
                  <a:schemeClr val="tx1"/>
                </a:solidFill>
                <a:effectLst/>
                <a:latin typeface="+mn-lt"/>
                <a:ea typeface="+mn-ea"/>
                <a:cs typeface="+mn-cs"/>
              </a:rPr>
              <a:t>Infrastructure</a:t>
            </a:r>
          </a:p>
          <a:p>
            <a:r>
              <a:rPr lang="en-US" sz="1600" kern="1200" dirty="0" smtClean="0">
                <a:solidFill>
                  <a:schemeClr val="tx1"/>
                </a:solidFill>
                <a:effectLst/>
                <a:latin typeface="+mn-lt"/>
                <a:ea typeface="+mn-ea"/>
                <a:cs typeface="+mn-cs"/>
              </a:rPr>
              <a:t>The backbone road and power infrastructure reach the main city but, farther out, infrastructure is poor;</a:t>
            </a:r>
            <a:r>
              <a:rPr lang="en-US" sz="1600" kern="1200" baseline="0" dirty="0" smtClean="0">
                <a:solidFill>
                  <a:schemeClr val="tx1"/>
                </a:solidFill>
                <a:effectLst/>
                <a:latin typeface="+mn-lt"/>
                <a:ea typeface="+mn-ea"/>
                <a:cs typeface="+mn-cs"/>
              </a:rPr>
              <a:t> this inhibits smallholder development</a:t>
            </a:r>
          </a:p>
          <a:p>
            <a:endParaRPr lang="en-US" sz="1600" kern="1200" dirty="0" smtClean="0">
              <a:solidFill>
                <a:schemeClr val="tx1"/>
              </a:solidFill>
              <a:effectLst/>
              <a:latin typeface="+mn-lt"/>
              <a:ea typeface="+mn-ea"/>
              <a:cs typeface="+mn-cs"/>
            </a:endParaRPr>
          </a:p>
          <a:p>
            <a:r>
              <a:rPr lang="en-US" sz="1600" b="1" kern="1200" dirty="0" smtClean="0">
                <a:solidFill>
                  <a:schemeClr val="tx1"/>
                </a:solidFill>
                <a:effectLst/>
                <a:latin typeface="+mn-lt"/>
                <a:ea typeface="+mn-ea"/>
                <a:cs typeface="+mn-cs"/>
              </a:rPr>
              <a:t>Land</a:t>
            </a:r>
            <a:r>
              <a:rPr lang="en-US" sz="1600" b="1" kern="1200" baseline="0" dirty="0" smtClean="0">
                <a:solidFill>
                  <a:schemeClr val="tx1"/>
                </a:solidFill>
                <a:effectLst/>
                <a:latin typeface="+mn-lt"/>
                <a:ea typeface="+mn-ea"/>
                <a:cs typeface="+mn-cs"/>
              </a:rPr>
              <a:t> use</a:t>
            </a:r>
            <a:endParaRPr lang="en-US" sz="1600" b="1"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-one of Tanzania’s agricultural strongholds and an important region for forest and perennial crop production.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t>
            </a:r>
            <a:r>
              <a:rPr lang="en-US" sz="1600" kern="1200" baseline="0" dirty="0" smtClean="0">
                <a:solidFill>
                  <a:schemeClr val="tx1"/>
                </a:solidFill>
                <a:effectLst/>
                <a:latin typeface="+mn-lt"/>
                <a:ea typeface="+mn-ea"/>
                <a:cs typeface="+mn-cs"/>
              </a:rPr>
              <a:t>almost 3 million ha, </a:t>
            </a:r>
            <a:r>
              <a:rPr lang="en-US" sz="1600" kern="1200" dirty="0" smtClean="0">
                <a:solidFill>
                  <a:schemeClr val="tx1"/>
                </a:solidFill>
                <a:effectLst/>
                <a:latin typeface="+mn-lt"/>
                <a:ea typeface="+mn-ea"/>
                <a:cs typeface="+mn-cs"/>
              </a:rPr>
              <a:t>2 million</a:t>
            </a:r>
            <a:r>
              <a:rPr lang="en-US" sz="1600" kern="1200" baseline="0" dirty="0" smtClean="0">
                <a:solidFill>
                  <a:schemeClr val="tx1"/>
                </a:solidFill>
                <a:effectLst/>
                <a:latin typeface="+mn-lt"/>
                <a:ea typeface="+mn-ea"/>
                <a:cs typeface="+mn-cs"/>
              </a:rPr>
              <a:t> arable</a:t>
            </a:r>
            <a:r>
              <a:rPr lang="en-US" sz="1600" kern="1200" dirty="0" smtClean="0">
                <a:solidFill>
                  <a:schemeClr val="tx1"/>
                </a:solidFill>
                <a:effectLst/>
                <a:latin typeface="+mn-lt"/>
                <a:ea typeface="+mn-ea"/>
                <a:cs typeface="+mn-cs"/>
              </a:rPr>
              <a:t>, about 47% is under cultivation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-average farm size of between 0.8-1.3 ha</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 region’s climate is unique in its heterogeneity, varying between the bimodal and unimodal rainfall patterns, which in turn results in diverse land uses.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-Forests, woodlands and mosaic cropping systems are the largest land uses in the Cluster.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-can</a:t>
            </a:r>
            <a:r>
              <a:rPr lang="en-US" sz="1600" kern="1200" baseline="0" dirty="0" smtClean="0">
                <a:solidFill>
                  <a:schemeClr val="tx1"/>
                </a:solidFill>
                <a:effectLst/>
                <a:latin typeface="+mn-lt"/>
                <a:ea typeface="+mn-ea"/>
                <a:cs typeface="+mn-cs"/>
              </a:rPr>
              <a:t> also see some </a:t>
            </a:r>
            <a:r>
              <a:rPr lang="en-US" sz="1600" kern="1200" dirty="0" smtClean="0">
                <a:solidFill>
                  <a:schemeClr val="tx1"/>
                </a:solidFill>
                <a:effectLst/>
                <a:latin typeface="+mn-lt"/>
                <a:ea typeface="+mn-ea"/>
                <a:cs typeface="+mn-cs"/>
              </a:rPr>
              <a:t>large-scale commercial tea and pulp wood plantations are in </a:t>
            </a:r>
            <a:r>
              <a:rPr lang="en-US" sz="1600" kern="1200" dirty="0" err="1" smtClean="0">
                <a:solidFill>
                  <a:schemeClr val="tx1"/>
                </a:solidFill>
                <a:effectLst/>
                <a:latin typeface="+mn-lt"/>
                <a:ea typeface="+mn-ea"/>
                <a:cs typeface="+mn-cs"/>
              </a:rPr>
              <a:t>Mufindi</a:t>
            </a:r>
            <a:r>
              <a:rPr lang="en-US" sz="1600" kern="1200" dirty="0" smtClean="0">
                <a:solidFill>
                  <a:schemeClr val="tx1"/>
                </a:solidFill>
                <a:effectLst/>
                <a:latin typeface="+mn-lt"/>
                <a:ea typeface="+mn-ea"/>
                <a:cs typeface="+mn-cs"/>
              </a:rPr>
              <a:t> District along the main highway from Iringa to Mbeya. (skip forward to table)</a:t>
            </a:r>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12</a:t>
            </a:fld>
            <a:endParaRPr lang="en-US"/>
          </a:p>
        </p:txBody>
      </p:sp>
    </p:spTree>
    <p:extLst>
      <p:ext uri="{BB962C8B-B14F-4D97-AF65-F5344CB8AC3E}">
        <p14:creationId xmlns:p14="http://schemas.microsoft.com/office/powerpoint/2010/main" val="343560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64B588-DC7C-1243-BD09-3D510BEEEF3C}" type="slidenum">
              <a:rPr lang="en-US" smtClean="0"/>
              <a:pPr/>
              <a:t>13</a:t>
            </a:fld>
            <a:endParaRPr lang="en-US"/>
          </a:p>
        </p:txBody>
      </p:sp>
    </p:spTree>
    <p:extLst>
      <p:ext uri="{BB962C8B-B14F-4D97-AF65-F5344CB8AC3E}">
        <p14:creationId xmlns:p14="http://schemas.microsoft.com/office/powerpoint/2010/main" val="408940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First talk about the economic</a:t>
            </a:r>
            <a:r>
              <a:rPr lang="en-US" baseline="0" dirty="0" smtClean="0"/>
              <a:t> activities</a:t>
            </a:r>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14</a:t>
            </a:fld>
            <a:endParaRPr lang="en-US"/>
          </a:p>
        </p:txBody>
      </p:sp>
    </p:spTree>
    <p:extLst>
      <p:ext uri="{BB962C8B-B14F-4D97-AF65-F5344CB8AC3E}">
        <p14:creationId xmlns:p14="http://schemas.microsoft.com/office/powerpoint/2010/main" val="2271728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b="1" dirty="0" smtClean="0"/>
              <a:t>Forests and</a:t>
            </a:r>
            <a:r>
              <a:rPr lang="en-US" b="1" baseline="0" dirty="0" smtClean="0"/>
              <a:t> conservation</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Forest types vary from managed to natural across the Cluster from more than 160,000 ha of montane forests high up,</a:t>
            </a:r>
            <a:r>
              <a:rPr lang="en-US" sz="1600" kern="1200" baseline="0" dirty="0" smtClean="0">
                <a:solidFill>
                  <a:schemeClr val="tx1"/>
                </a:solidFill>
                <a:effectLst/>
                <a:latin typeface="+mn-lt"/>
                <a:ea typeface="+mn-ea"/>
                <a:cs typeface="+mn-cs"/>
              </a:rPr>
              <a:t> 1)</a:t>
            </a:r>
            <a:r>
              <a:rPr lang="en-US" sz="1600" kern="1200" dirty="0" smtClean="0">
                <a:solidFill>
                  <a:schemeClr val="tx1"/>
                </a:solidFill>
                <a:effectLst/>
                <a:latin typeface="+mn-lt"/>
                <a:ea typeface="+mn-ea"/>
                <a:cs typeface="+mn-cs"/>
              </a:rPr>
              <a:t> the </a:t>
            </a:r>
            <a:r>
              <a:rPr lang="en-US" sz="1600" kern="1200" dirty="0" err="1" smtClean="0">
                <a:solidFill>
                  <a:schemeClr val="tx1"/>
                </a:solidFill>
                <a:effectLst/>
                <a:latin typeface="+mn-lt"/>
                <a:ea typeface="+mn-ea"/>
                <a:cs typeface="+mn-cs"/>
              </a:rPr>
              <a:t>Udzungwa</a:t>
            </a:r>
            <a:r>
              <a:rPr lang="en-US" sz="1600" kern="1200" dirty="0" smtClean="0">
                <a:solidFill>
                  <a:schemeClr val="tx1"/>
                </a:solidFill>
                <a:effectLst/>
                <a:latin typeface="+mn-lt"/>
                <a:ea typeface="+mn-ea"/>
                <a:cs typeface="+mn-cs"/>
              </a:rPr>
              <a:t> escarpment in </a:t>
            </a:r>
            <a:r>
              <a:rPr lang="en-US" sz="1600" kern="1200" dirty="0" err="1" smtClean="0">
                <a:solidFill>
                  <a:schemeClr val="tx1"/>
                </a:solidFill>
                <a:effectLst/>
                <a:latin typeface="+mn-lt"/>
                <a:ea typeface="+mn-ea"/>
                <a:cs typeface="+mn-cs"/>
              </a:rPr>
              <a:t>Kilolo</a:t>
            </a:r>
            <a:r>
              <a:rPr lang="en-US" sz="1600" kern="1200" dirty="0" smtClean="0">
                <a:solidFill>
                  <a:schemeClr val="tx1"/>
                </a:solidFill>
                <a:effectLst/>
                <a:latin typeface="+mn-lt"/>
                <a:ea typeface="+mn-ea"/>
                <a:cs typeface="+mn-cs"/>
              </a:rPr>
              <a:t> District -</a:t>
            </a:r>
            <a:r>
              <a:rPr lang="en-US" sz="1600" kern="1200" baseline="0" dirty="0" smtClean="0">
                <a:solidFill>
                  <a:schemeClr val="tx1"/>
                </a:solidFill>
                <a:effectLst/>
                <a:latin typeface="+mn-lt"/>
                <a:ea typeface="+mn-ea"/>
                <a:cs typeface="+mn-cs"/>
              </a:rPr>
              <a:t>on southeastern edge of the cluster hold biodiversity - </a:t>
            </a:r>
            <a:r>
              <a:rPr lang="en-US" sz="1600" kern="1200" dirty="0" smtClean="0">
                <a:solidFill>
                  <a:schemeClr val="tx1"/>
                </a:solidFill>
                <a:effectLst/>
                <a:latin typeface="+mn-lt"/>
                <a:ea typeface="+mn-ea"/>
                <a:cs typeface="+mn-cs"/>
              </a:rPr>
              <a:t>to 2) the lowlands in Iringa Rural District in the Northwest toward </a:t>
            </a:r>
            <a:r>
              <a:rPr lang="en-US" sz="1600" kern="1200" dirty="0" err="1" smtClean="0">
                <a:solidFill>
                  <a:schemeClr val="tx1"/>
                </a:solidFill>
                <a:effectLst/>
                <a:latin typeface="+mn-lt"/>
                <a:ea typeface="+mn-ea"/>
                <a:cs typeface="+mn-cs"/>
              </a:rPr>
              <a:t>Ruaha</a:t>
            </a:r>
            <a:r>
              <a:rPr lang="en-US" sz="1600" kern="1200" dirty="0" smtClean="0">
                <a:solidFill>
                  <a:schemeClr val="tx1"/>
                </a:solidFill>
                <a:effectLst/>
                <a:latin typeface="+mn-lt"/>
                <a:ea typeface="+mn-ea"/>
                <a:cs typeface="+mn-cs"/>
              </a:rPr>
              <a:t> National Park;</a:t>
            </a:r>
            <a:r>
              <a:rPr lang="en-US" sz="1600" kern="1200" baseline="0" dirty="0" smtClean="0">
                <a:solidFill>
                  <a:schemeClr val="tx1"/>
                </a:solidFill>
                <a:effectLst/>
                <a:latin typeface="+mn-lt"/>
                <a:ea typeface="+mn-ea"/>
                <a:cs typeface="+mn-cs"/>
              </a:rPr>
              <a:t> </a:t>
            </a:r>
            <a:r>
              <a:rPr lang="en-US" sz="1600" kern="1200" baseline="0" dirty="0" err="1" smtClean="0">
                <a:solidFill>
                  <a:schemeClr val="tx1"/>
                </a:solidFill>
                <a:effectLst/>
                <a:latin typeface="+mn-lt"/>
                <a:ea typeface="+mn-ea"/>
                <a:cs typeface="+mn-cs"/>
              </a:rPr>
              <a:t>crtitical</a:t>
            </a:r>
            <a:r>
              <a:rPr lang="en-US" sz="1600" kern="1200" baseline="0" dirty="0" smtClean="0">
                <a:solidFill>
                  <a:schemeClr val="tx1"/>
                </a:solidFill>
                <a:effectLst/>
                <a:latin typeface="+mn-lt"/>
                <a:ea typeface="+mn-ea"/>
                <a:cs typeface="+mn-cs"/>
              </a:rPr>
              <a:t> to the hydrology of the Great </a:t>
            </a:r>
            <a:r>
              <a:rPr lang="en-US" sz="1600" kern="1200" baseline="0" dirty="0" err="1" smtClean="0">
                <a:solidFill>
                  <a:schemeClr val="tx1"/>
                </a:solidFill>
                <a:effectLst/>
                <a:latin typeface="+mn-lt"/>
                <a:ea typeface="+mn-ea"/>
                <a:cs typeface="+mn-cs"/>
              </a:rPr>
              <a:t>Ruaha</a:t>
            </a:r>
            <a:r>
              <a:rPr lang="en-US" sz="1600" kern="1200" baseline="0" dirty="0" smtClean="0">
                <a:solidFill>
                  <a:schemeClr val="tx1"/>
                </a:solidFill>
                <a:effectLst/>
                <a:latin typeface="+mn-lt"/>
                <a:ea typeface="+mn-ea"/>
                <a:cs typeface="+mn-cs"/>
              </a:rPr>
              <a:t> river catchment</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-Along the southeastern edge of the Cluster, the diverse montane forests of the </a:t>
            </a:r>
            <a:r>
              <a:rPr lang="en-US" sz="1600" kern="1200" dirty="0" err="1" smtClean="0">
                <a:solidFill>
                  <a:schemeClr val="tx1"/>
                </a:solidFill>
                <a:effectLst/>
                <a:latin typeface="+mn-lt"/>
                <a:ea typeface="+mn-ea"/>
                <a:cs typeface="+mn-cs"/>
              </a:rPr>
              <a:t>Udzungwa</a:t>
            </a:r>
            <a:r>
              <a:rPr lang="en-US" sz="1600" kern="1200" dirty="0" smtClean="0">
                <a:solidFill>
                  <a:schemeClr val="tx1"/>
                </a:solidFill>
                <a:effectLst/>
                <a:latin typeface="+mn-lt"/>
                <a:ea typeface="+mn-ea"/>
                <a:cs typeface="+mn-cs"/>
              </a:rPr>
              <a:t> Mountains host critical biodiversity;</a:t>
            </a:r>
            <a:r>
              <a:rPr lang="en-US" sz="1600" kern="1200" baseline="0" dirty="0" smtClean="0">
                <a:solidFill>
                  <a:schemeClr val="tx1"/>
                </a:solidFill>
                <a:effectLst/>
                <a:latin typeface="+mn-lt"/>
                <a:ea typeface="+mn-ea"/>
                <a:cs typeface="+mn-cs"/>
              </a:rPr>
              <a:t>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-Wildlife also depends on the large tracts of forests as well as on forest reserves across the Iringa highlands to function as corridors between </a:t>
            </a:r>
            <a:r>
              <a:rPr lang="en-US" sz="1600" kern="1200" dirty="0" err="1" smtClean="0">
                <a:solidFill>
                  <a:schemeClr val="tx1"/>
                </a:solidFill>
                <a:effectLst/>
                <a:latin typeface="+mn-lt"/>
                <a:ea typeface="+mn-ea"/>
                <a:cs typeface="+mn-cs"/>
              </a:rPr>
              <a:t>Udzungwa</a:t>
            </a:r>
            <a:r>
              <a:rPr lang="en-US" sz="1600" kern="1200" dirty="0" smtClean="0">
                <a:solidFill>
                  <a:schemeClr val="tx1"/>
                </a:solidFill>
                <a:effectLst/>
                <a:latin typeface="+mn-lt"/>
                <a:ea typeface="+mn-ea"/>
                <a:cs typeface="+mn-cs"/>
              </a:rPr>
              <a:t> and </a:t>
            </a:r>
            <a:r>
              <a:rPr lang="en-US" sz="1600" kern="1200" dirty="0" err="1" smtClean="0">
                <a:solidFill>
                  <a:schemeClr val="tx1"/>
                </a:solidFill>
                <a:effectLst/>
                <a:latin typeface="+mn-lt"/>
                <a:ea typeface="+mn-ea"/>
                <a:cs typeface="+mn-cs"/>
              </a:rPr>
              <a:t>Ruaha</a:t>
            </a:r>
            <a:r>
              <a:rPr lang="en-US" sz="1600" kern="1200" dirty="0" smtClean="0">
                <a:solidFill>
                  <a:schemeClr val="tx1"/>
                </a:solidFill>
                <a:effectLst/>
                <a:latin typeface="+mn-lt"/>
                <a:ea typeface="+mn-ea"/>
                <a:cs typeface="+mn-cs"/>
              </a:rPr>
              <a:t> National Parks. </a:t>
            </a:r>
            <a:endParaRPr lang="en-US" sz="1600" kern="1200" baseline="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en-US" dirty="0" smtClean="0"/>
              <a:t>-120 villages in CBFM and 50 in VLFRs</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-Forests are in high demand, and d</a:t>
            </a:r>
            <a:r>
              <a:rPr lang="en-US" dirty="0" smtClean="0"/>
              <a:t>eforestation driven by charcoal, fuelwood, timber and pulp (not conversion to ag)</a:t>
            </a:r>
            <a:endParaRPr lang="en-US" sz="1600"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D64B588-DC7C-1243-BD09-3D510BEEEF3C}" type="slidenum">
              <a:rPr lang="en-US" smtClean="0"/>
              <a:pPr/>
              <a:t>15</a:t>
            </a:fld>
            <a:endParaRPr lang="en-US"/>
          </a:p>
        </p:txBody>
      </p:sp>
    </p:spTree>
    <p:extLst>
      <p:ext uri="{BB962C8B-B14F-4D97-AF65-F5344CB8AC3E}">
        <p14:creationId xmlns:p14="http://schemas.microsoft.com/office/powerpoint/2010/main" val="343560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16</a:t>
            </a:fld>
            <a:endParaRPr lang="en-US"/>
          </a:p>
        </p:txBody>
      </p:sp>
    </p:spTree>
    <p:extLst>
      <p:ext uri="{BB962C8B-B14F-4D97-AF65-F5344CB8AC3E}">
        <p14:creationId xmlns:p14="http://schemas.microsoft.com/office/powerpoint/2010/main" val="3640986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17</a:t>
            </a:fld>
            <a:endParaRPr lang="en-US"/>
          </a:p>
        </p:txBody>
      </p:sp>
    </p:spTree>
    <p:extLst>
      <p:ext uri="{BB962C8B-B14F-4D97-AF65-F5344CB8AC3E}">
        <p14:creationId xmlns:p14="http://schemas.microsoft.com/office/powerpoint/2010/main" val="3640986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-Need to effectively engage with existing governance structures both within and beyond the Cluster level</a:t>
            </a:r>
          </a:p>
          <a:p>
            <a:r>
              <a:rPr lang="en-US" sz="1600" kern="1200" dirty="0" smtClean="0">
                <a:solidFill>
                  <a:schemeClr val="tx1"/>
                </a:solidFill>
                <a:effectLst/>
                <a:latin typeface="+mn-lt"/>
                <a:ea typeface="+mn-ea"/>
                <a:cs typeface="+mn-cs"/>
              </a:rPr>
              <a:t>-Examples of effective local institutions and the strategies used to strengthen and support them, need to be documented, </a:t>
            </a:r>
            <a:r>
              <a:rPr lang="en-US" sz="1600" kern="1200" dirty="0" err="1" smtClean="0">
                <a:solidFill>
                  <a:schemeClr val="tx1"/>
                </a:solidFill>
                <a:effectLst/>
                <a:latin typeface="+mn-lt"/>
                <a:ea typeface="+mn-ea"/>
                <a:cs typeface="+mn-cs"/>
              </a:rPr>
              <a:t>analysed</a:t>
            </a:r>
            <a:r>
              <a:rPr lang="en-US" sz="1600" kern="1200" dirty="0" smtClean="0">
                <a:solidFill>
                  <a:schemeClr val="tx1"/>
                </a:solidFill>
                <a:effectLst/>
                <a:latin typeface="+mn-lt"/>
                <a:ea typeface="+mn-ea"/>
                <a:cs typeface="+mn-cs"/>
              </a:rPr>
              <a:t> and shared</a:t>
            </a:r>
          </a:p>
          <a:p>
            <a:r>
              <a:rPr lang="en-US" sz="1600" kern="1200" dirty="0" smtClean="0">
                <a:solidFill>
                  <a:schemeClr val="tx1"/>
                </a:solidFill>
                <a:effectLst/>
                <a:latin typeface="+mn-lt"/>
                <a:ea typeface="+mn-ea"/>
                <a:cs typeface="+mn-cs"/>
              </a:rPr>
              <a:t>-LUD will need to first identify and engage with the key institutions who are already working in partnership to support a landscape approach. </a:t>
            </a:r>
          </a:p>
          <a:p>
            <a:r>
              <a:rPr lang="en-US" sz="1600" kern="1200" dirty="0" smtClean="0">
                <a:solidFill>
                  <a:schemeClr val="tx1"/>
                </a:solidFill>
                <a:effectLst/>
                <a:latin typeface="+mn-lt"/>
                <a:ea typeface="+mn-ea"/>
                <a:cs typeface="+mn-cs"/>
              </a:rPr>
              <a:t>-Will need to understand the objectives of those groups and the key sensitive and contested issues</a:t>
            </a:r>
            <a:r>
              <a:rPr lang="en-US" sz="1600" kern="1200" baseline="0" dirty="0" smtClean="0">
                <a:solidFill>
                  <a:schemeClr val="tx1"/>
                </a:solidFill>
                <a:effectLst/>
                <a:latin typeface="+mn-lt"/>
                <a:ea typeface="+mn-ea"/>
                <a:cs typeface="+mn-cs"/>
              </a:rPr>
              <a:t> and how they function</a:t>
            </a:r>
          </a:p>
          <a:p>
            <a:endParaRPr lang="en-US" sz="1600" kern="1200" baseline="0" dirty="0" smtClean="0">
              <a:solidFill>
                <a:schemeClr val="tx1"/>
              </a:solidFill>
              <a:effectLst/>
              <a:latin typeface="+mn-lt"/>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PASS-stimulates investment in commercial farming, is active in coordinating loans between farmers and Tanzania banks, most of which have financing windows for producer associations’ agricultural activities;</a:t>
            </a:r>
            <a:r>
              <a:rPr lang="en-US" sz="1600" kern="1200" baseline="0" dirty="0" smtClean="0">
                <a:solidFill>
                  <a:schemeClr val="tx1"/>
                </a:solidFill>
                <a:effectLst/>
                <a:latin typeface="+mn-lt"/>
                <a:ea typeface="+mn-ea"/>
                <a:cs typeface="+mn-cs"/>
              </a:rPr>
              <a:t> P</a:t>
            </a:r>
            <a:r>
              <a:rPr lang="en-US" sz="1600" kern="1200" dirty="0" smtClean="0">
                <a:solidFill>
                  <a:schemeClr val="tx1"/>
                </a:solidFill>
                <a:effectLst/>
                <a:latin typeface="+mn-lt"/>
                <a:ea typeface="+mn-ea"/>
                <a:cs typeface="+mn-cs"/>
              </a:rPr>
              <a:t>rovides entrepreneurship training through farmers’ associations who demonstrate promise in commercialization.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18</a:t>
            </a:fld>
            <a:endParaRPr lang="en-US"/>
          </a:p>
        </p:txBody>
      </p:sp>
    </p:spTree>
    <p:extLst>
      <p:ext uri="{BB962C8B-B14F-4D97-AF65-F5344CB8AC3E}">
        <p14:creationId xmlns:p14="http://schemas.microsoft.com/office/powerpoint/2010/main" val="3640986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b="1" kern="1200" dirty="0" smtClean="0">
                <a:solidFill>
                  <a:schemeClr val="tx1"/>
                </a:solidFill>
                <a:effectLst/>
                <a:latin typeface="+mn-lt"/>
                <a:ea typeface="+mn-ea"/>
                <a:cs typeface="+mn-cs"/>
              </a:rPr>
              <a:t>Land use planning</a:t>
            </a:r>
          </a:p>
          <a:p>
            <a:r>
              <a:rPr lang="en-US" sz="1600" kern="1200" dirty="0" smtClean="0">
                <a:solidFill>
                  <a:schemeClr val="tx1"/>
                </a:solidFill>
                <a:effectLst/>
                <a:latin typeface="+mn-lt"/>
                <a:ea typeface="+mn-ea"/>
                <a:cs typeface="+mn-cs"/>
              </a:rPr>
              <a:t>To reduce conflict, attract beneficial investment, and maintain a productive resource base for agriculture and protect environmental assets. </a:t>
            </a:r>
          </a:p>
          <a:p>
            <a:r>
              <a:rPr lang="en-US" sz="1600" kern="1200" dirty="0" smtClean="0">
                <a:solidFill>
                  <a:schemeClr val="tx1"/>
                </a:solidFill>
                <a:effectLst/>
                <a:latin typeface="+mn-lt"/>
                <a:ea typeface="+mn-ea"/>
                <a:cs typeface="+mn-cs"/>
              </a:rPr>
              <a:t>-Land use and land rights in Tanzania are governed by a complex and sometimes contradictory mosaic of policies, institutions, and planning processes. (we’ve</a:t>
            </a:r>
            <a:r>
              <a:rPr lang="en-US" sz="1600" kern="1200" baseline="0" dirty="0" smtClean="0">
                <a:solidFill>
                  <a:schemeClr val="tx1"/>
                </a:solidFill>
                <a:effectLst/>
                <a:latin typeface="+mn-lt"/>
                <a:ea typeface="+mn-ea"/>
                <a:cs typeface="+mn-cs"/>
              </a:rPr>
              <a:t> probably hear this on field trip)</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-can</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result in uncertainty</a:t>
            </a:r>
            <a:r>
              <a:rPr lang="en-US" sz="1600" kern="1200" baseline="0" dirty="0" smtClean="0">
                <a:solidFill>
                  <a:schemeClr val="tx1"/>
                </a:solidFill>
                <a:effectLst/>
                <a:latin typeface="+mn-lt"/>
                <a:ea typeface="+mn-ea"/>
                <a:cs typeface="+mn-cs"/>
              </a:rPr>
              <a:t> for </a:t>
            </a:r>
            <a:r>
              <a:rPr lang="en-US" sz="1600" kern="1200" dirty="0" smtClean="0">
                <a:solidFill>
                  <a:schemeClr val="tx1"/>
                </a:solidFill>
                <a:effectLst/>
                <a:latin typeface="+mn-lt"/>
                <a:ea typeface="+mn-ea"/>
                <a:cs typeface="+mn-cs"/>
              </a:rPr>
              <a:t>investors, too little protection for communities, and too little coordination among different sectors and investors that are each making their own plans. </a:t>
            </a:r>
          </a:p>
          <a:p>
            <a:r>
              <a:rPr lang="en-US" sz="1600" kern="1200" dirty="0" smtClean="0">
                <a:solidFill>
                  <a:schemeClr val="tx1"/>
                </a:solidFill>
                <a:effectLst/>
                <a:latin typeface="+mn-lt"/>
                <a:ea typeface="+mn-ea"/>
                <a:cs typeface="+mn-cs"/>
              </a:rPr>
              <a:t>-Village land use planning (VLUP) is one strategy currently being implemented to</a:t>
            </a:r>
            <a:r>
              <a:rPr lang="en-US" sz="1600" kern="1200" baseline="0" dirty="0" smtClean="0">
                <a:solidFill>
                  <a:schemeClr val="tx1"/>
                </a:solidFill>
                <a:effectLst/>
                <a:latin typeface="+mn-lt"/>
                <a:ea typeface="+mn-ea"/>
                <a:cs typeface="+mn-cs"/>
              </a:rPr>
              <a:t> ensure smallholders and pastoralists benefit from growth</a:t>
            </a:r>
          </a:p>
          <a:p>
            <a:r>
              <a:rPr lang="en-US" sz="1600" kern="1200" dirty="0" smtClean="0">
                <a:solidFill>
                  <a:schemeClr val="tx1"/>
                </a:solidFill>
                <a:effectLst/>
                <a:latin typeface="+mn-lt"/>
                <a:ea typeface="+mn-ea"/>
                <a:cs typeface="+mn-cs"/>
              </a:rPr>
              <a:t>-authority to district governments to manage the VLUP process. </a:t>
            </a:r>
          </a:p>
          <a:p>
            <a:r>
              <a:rPr lang="en-US" sz="1600" kern="1200" dirty="0" smtClean="0">
                <a:solidFill>
                  <a:schemeClr val="tx1"/>
                </a:solidFill>
                <a:effectLst/>
                <a:latin typeface="+mn-lt"/>
                <a:ea typeface="+mn-ea"/>
                <a:cs typeface="+mn-cs"/>
              </a:rPr>
              <a:t>-VLUPs</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for only about 10 per cent of Tanzania’s villages. </a:t>
            </a:r>
          </a:p>
          <a:p>
            <a:r>
              <a:rPr lang="en-US" sz="1600" kern="1200" dirty="0" smtClean="0">
                <a:solidFill>
                  <a:schemeClr val="tx1"/>
                </a:solidFill>
                <a:effectLst/>
                <a:latin typeface="+mn-lt"/>
                <a:ea typeface="+mn-ea"/>
                <a:cs typeface="+mn-cs"/>
              </a:rPr>
              <a:t>-planning process and the plans themselves require financial and human resources that are lacking in many cases.</a:t>
            </a:r>
          </a:p>
          <a:p>
            <a:r>
              <a:rPr lang="en-US" sz="1600" kern="1200" dirty="0" smtClean="0">
                <a:solidFill>
                  <a:schemeClr val="tx1"/>
                </a:solidFill>
                <a:effectLst/>
                <a:latin typeface="+mn-lt"/>
                <a:ea typeface="+mn-ea"/>
                <a:cs typeface="+mn-cs"/>
              </a:rPr>
              <a:t>Sectoral land use planning (for agriculture, forestry, watersheds, wildlife, et al.) is also conducted through various ministries under multiple statutory authorities, but such plans are rarely integrated or harmonized to a meaningful degree. </a:t>
            </a:r>
          </a:p>
          <a:p>
            <a:endParaRPr lang="en-US" sz="1600" kern="1200" dirty="0" smtClean="0">
              <a:solidFill>
                <a:schemeClr val="tx1"/>
              </a:solidFill>
              <a:effectLst/>
              <a:latin typeface="+mn-lt"/>
              <a:ea typeface="+mn-ea"/>
              <a:cs typeface="+mn-cs"/>
            </a:endParaRPr>
          </a:p>
          <a:p>
            <a:r>
              <a:rPr lang="en-US" sz="1600" b="1" kern="1200" dirty="0" smtClean="0">
                <a:solidFill>
                  <a:schemeClr val="tx1"/>
                </a:solidFill>
                <a:effectLst/>
                <a:latin typeface="+mn-lt"/>
                <a:ea typeface="+mn-ea"/>
                <a:cs typeface="+mn-cs"/>
              </a:rPr>
              <a:t>District level planning </a:t>
            </a:r>
          </a:p>
          <a:p>
            <a:r>
              <a:rPr lang="en-US" sz="1600" b="1" kern="1200" dirty="0" smtClean="0">
                <a:solidFill>
                  <a:schemeClr val="tx1"/>
                </a:solidFill>
                <a:effectLst/>
                <a:latin typeface="+mn-lt"/>
                <a:ea typeface="+mn-ea"/>
                <a:cs typeface="+mn-cs"/>
              </a:rPr>
              <a:t>-</a:t>
            </a:r>
            <a:r>
              <a:rPr lang="en-US" sz="1600" kern="1200" dirty="0" smtClean="0">
                <a:solidFill>
                  <a:schemeClr val="tx1"/>
                </a:solidFill>
                <a:effectLst/>
                <a:latin typeface="+mn-lt"/>
                <a:ea typeface="+mn-ea"/>
                <a:cs typeface="+mn-cs"/>
              </a:rPr>
              <a:t>At the district level, SAGCOT stakeholders could help local governments to support the commercial development of small scale farmers through District Agricultural Development Plans (DADPs), which receive finance from the Agriculture Sector Development </a:t>
            </a:r>
            <a:r>
              <a:rPr lang="en-US" sz="1600" kern="1200" dirty="0" err="1" smtClean="0">
                <a:solidFill>
                  <a:schemeClr val="tx1"/>
                </a:solidFill>
                <a:effectLst/>
                <a:latin typeface="+mn-lt"/>
                <a:ea typeface="+mn-ea"/>
                <a:cs typeface="+mn-cs"/>
              </a:rPr>
              <a:t>Programme</a:t>
            </a:r>
            <a:r>
              <a:rPr lang="en-US" sz="1600" kern="1200" dirty="0" smtClean="0">
                <a:solidFill>
                  <a:schemeClr val="tx1"/>
                </a:solidFill>
                <a:effectLst/>
                <a:latin typeface="+mn-lt"/>
                <a:ea typeface="+mn-ea"/>
                <a:cs typeface="+mn-cs"/>
              </a:rPr>
              <a:t> (ASDP).  </a:t>
            </a:r>
          </a:p>
          <a:p>
            <a:r>
              <a:rPr lang="en-US" sz="1600" kern="1200" dirty="0" smtClean="0">
                <a:solidFill>
                  <a:schemeClr val="tx1"/>
                </a:solidFill>
                <a:effectLst/>
                <a:latin typeface="+mn-lt"/>
                <a:ea typeface="+mn-ea"/>
                <a:cs typeface="+mn-cs"/>
              </a:rPr>
              <a:t>-The District, in collaboration with villages, could consider developing a District Land Use Plan that outlines priority areas for agricultural production, forest conservation, protection of water resources, as well as strategies for dealing with growing and migrant populations. </a:t>
            </a:r>
          </a:p>
          <a:p>
            <a:r>
              <a:rPr lang="en-US" sz="1600" kern="1200" dirty="0" smtClean="0">
                <a:solidFill>
                  <a:schemeClr val="tx1"/>
                </a:solidFill>
                <a:effectLst/>
                <a:latin typeface="+mn-lt"/>
                <a:ea typeface="+mn-ea"/>
                <a:cs typeface="+mn-cs"/>
              </a:rPr>
              <a:t>-Would</a:t>
            </a:r>
            <a:r>
              <a:rPr lang="en-US" sz="1600" kern="1200" baseline="0" dirty="0" smtClean="0">
                <a:solidFill>
                  <a:schemeClr val="tx1"/>
                </a:solidFill>
                <a:effectLst/>
                <a:latin typeface="+mn-lt"/>
                <a:ea typeface="+mn-ea"/>
                <a:cs typeface="+mn-cs"/>
              </a:rPr>
              <a:t> put d</a:t>
            </a:r>
            <a:r>
              <a:rPr lang="en-US" sz="1600" kern="1200" dirty="0" smtClean="0">
                <a:solidFill>
                  <a:schemeClr val="tx1"/>
                </a:solidFill>
                <a:effectLst/>
                <a:latin typeface="+mn-lt"/>
                <a:ea typeface="+mn-ea"/>
                <a:cs typeface="+mn-cs"/>
              </a:rPr>
              <a:t>istrict in a better position to advise villages and establish a coherent vision for IGG,</a:t>
            </a:r>
            <a:r>
              <a:rPr lang="en-US" sz="1600" kern="1200" baseline="0" dirty="0" smtClean="0">
                <a:solidFill>
                  <a:schemeClr val="tx1"/>
                </a:solidFill>
                <a:effectLst/>
                <a:latin typeface="+mn-lt"/>
                <a:ea typeface="+mn-ea"/>
                <a:cs typeface="+mn-cs"/>
              </a:rPr>
              <a:t> and </a:t>
            </a:r>
            <a:r>
              <a:rPr lang="en-US" sz="1600" kern="1200" dirty="0" smtClean="0">
                <a:solidFill>
                  <a:schemeClr val="tx1"/>
                </a:solidFill>
                <a:effectLst/>
                <a:latin typeface="+mn-lt"/>
                <a:ea typeface="+mn-ea"/>
                <a:cs typeface="+mn-cs"/>
              </a:rPr>
              <a:t>create partnerships with CSO facilitators</a:t>
            </a:r>
          </a:p>
          <a:p>
            <a:endParaRPr lang="en-US" sz="1600"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en-US" sz="1600" b="1" kern="1200" dirty="0" smtClean="0">
                <a:solidFill>
                  <a:schemeClr val="tx1"/>
                </a:solidFill>
                <a:effectLst/>
                <a:latin typeface="+mn-lt"/>
                <a:ea typeface="+mn-ea"/>
                <a:cs typeface="+mn-cs"/>
              </a:rPr>
              <a:t>Agriculture Sector Development </a:t>
            </a:r>
            <a:r>
              <a:rPr lang="en-US" sz="1600" b="1" kern="1200" dirty="0" err="1" smtClean="0">
                <a:solidFill>
                  <a:schemeClr val="tx1"/>
                </a:solidFill>
                <a:effectLst/>
                <a:latin typeface="+mn-lt"/>
                <a:ea typeface="+mn-ea"/>
                <a:cs typeface="+mn-cs"/>
              </a:rPr>
              <a:t>Programme</a:t>
            </a:r>
            <a:r>
              <a:rPr lang="en-US" sz="1600" b="1" kern="1200" dirty="0" smtClean="0">
                <a:solidFill>
                  <a:schemeClr val="tx1"/>
                </a:solidFill>
                <a:effectLst/>
                <a:latin typeface="+mn-lt"/>
                <a:ea typeface="+mn-ea"/>
                <a:cs typeface="+mn-cs"/>
              </a:rPr>
              <a:t> (ASDP)</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In 2006, the </a:t>
            </a:r>
            <a:r>
              <a:rPr lang="en-US" sz="1600" kern="1200" dirty="0" err="1" smtClean="0">
                <a:solidFill>
                  <a:schemeClr val="tx1"/>
                </a:solidFill>
                <a:effectLst/>
                <a:latin typeface="+mn-lt"/>
                <a:ea typeface="+mn-ea"/>
                <a:cs typeface="+mn-cs"/>
              </a:rPr>
              <a:t>GoT</a:t>
            </a:r>
            <a:r>
              <a:rPr lang="en-US" sz="1600" kern="1200" dirty="0" smtClean="0">
                <a:solidFill>
                  <a:schemeClr val="tx1"/>
                </a:solidFill>
                <a:effectLst/>
                <a:latin typeface="+mn-lt"/>
                <a:ea typeface="+mn-ea"/>
                <a:cs typeface="+mn-cs"/>
              </a:rPr>
              <a:t> unveiled its Agriculture Sector Development Strategy (ASDS) and corresponding Agriculture Sector Development </a:t>
            </a:r>
            <a:r>
              <a:rPr lang="en-US" sz="1600" kern="1200" dirty="0" err="1" smtClean="0">
                <a:solidFill>
                  <a:schemeClr val="tx1"/>
                </a:solidFill>
                <a:effectLst/>
                <a:latin typeface="+mn-lt"/>
                <a:ea typeface="+mn-ea"/>
                <a:cs typeface="+mn-cs"/>
              </a:rPr>
              <a:t>Programme</a:t>
            </a:r>
            <a:r>
              <a:rPr lang="en-US" sz="1600" kern="1200" dirty="0" smtClean="0">
                <a:solidFill>
                  <a:schemeClr val="tx1"/>
                </a:solidFill>
                <a:effectLst/>
                <a:latin typeface="+mn-lt"/>
                <a:ea typeface="+mn-ea"/>
                <a:cs typeface="+mn-cs"/>
              </a:rPr>
              <a:t> (ASDP). This </a:t>
            </a:r>
            <a:r>
              <a:rPr lang="en-US" sz="1600" kern="1200" dirty="0" err="1" smtClean="0">
                <a:solidFill>
                  <a:schemeClr val="tx1"/>
                </a:solidFill>
                <a:effectLst/>
                <a:latin typeface="+mn-lt"/>
                <a:ea typeface="+mn-ea"/>
                <a:cs typeface="+mn-cs"/>
              </a:rPr>
              <a:t>Programme</a:t>
            </a:r>
            <a:r>
              <a:rPr lang="en-US" sz="1600" kern="1200" dirty="0" smtClean="0">
                <a:solidFill>
                  <a:schemeClr val="tx1"/>
                </a:solidFill>
                <a:effectLst/>
                <a:latin typeface="+mn-lt"/>
                <a:ea typeface="+mn-ea"/>
                <a:cs typeface="+mn-cs"/>
              </a:rPr>
              <a:t> is targeted to meet local needs—and backed by participatory priority-setting exercises at the district level and by major financial commitments.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 Phase 2 of ASDP is currently under development and the LUD could advocate for elements of this new phase that would support a landscape approach.  </a:t>
            </a:r>
          </a:p>
          <a:p>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19</a:t>
            </a:fld>
            <a:endParaRPr lang="en-US"/>
          </a:p>
        </p:txBody>
      </p:sp>
    </p:spTree>
    <p:extLst>
      <p:ext uri="{BB962C8B-B14F-4D97-AF65-F5344CB8AC3E}">
        <p14:creationId xmlns:p14="http://schemas.microsoft.com/office/powerpoint/2010/main" val="364098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b="1" kern="1200" dirty="0" smtClean="0">
                <a:solidFill>
                  <a:schemeClr val="tx1"/>
                </a:solidFill>
                <a:effectLst/>
                <a:latin typeface="+mn-lt"/>
                <a:ea typeface="+mn-ea"/>
                <a:cs typeface="+mn-cs"/>
              </a:rPr>
              <a:t>Sustainable agricultural intensification </a:t>
            </a:r>
          </a:p>
          <a:p>
            <a:r>
              <a:rPr lang="en-US" sz="1600" b="0" kern="1200" dirty="0" smtClean="0">
                <a:solidFill>
                  <a:schemeClr val="tx1"/>
                </a:solidFill>
                <a:effectLst/>
                <a:latin typeface="+mn-lt"/>
                <a:ea typeface="+mn-ea"/>
                <a:cs typeface="+mn-cs"/>
              </a:rPr>
              <a:t>–several</a:t>
            </a:r>
            <a:r>
              <a:rPr lang="en-US" sz="1600" b="0" kern="1200" baseline="0" dirty="0" smtClean="0">
                <a:solidFill>
                  <a:schemeClr val="tx1"/>
                </a:solidFill>
                <a:effectLst/>
                <a:latin typeface="+mn-lt"/>
                <a:ea typeface="+mn-ea"/>
                <a:cs typeface="+mn-cs"/>
              </a:rPr>
              <a:t> strategies for more efficient use </a:t>
            </a:r>
            <a:r>
              <a:rPr lang="en-US" sz="1600" b="0" kern="1200" dirty="0" smtClean="0">
                <a:solidFill>
                  <a:schemeClr val="tx1"/>
                </a:solidFill>
                <a:effectLst/>
                <a:latin typeface="+mn-lt"/>
                <a:ea typeface="+mn-ea"/>
                <a:cs typeface="+mn-cs"/>
              </a:rPr>
              <a:t>of new irrigation through precision technologies, reusing crop residues as field cover or livestock fodder, and improving the yields of smallholders, thereby establishing greater and more stable input supplies for local processors. </a:t>
            </a:r>
          </a:p>
          <a:p>
            <a:r>
              <a:rPr lang="en-US" sz="1600" b="0" kern="1200" dirty="0" smtClean="0">
                <a:solidFill>
                  <a:schemeClr val="tx1"/>
                </a:solidFill>
                <a:effectLst/>
                <a:latin typeface="+mn-lt"/>
                <a:ea typeface="+mn-ea"/>
                <a:cs typeface="+mn-cs"/>
              </a:rPr>
              <a:t>-Similarly, sustainable intensification of mixed crop and livestock </a:t>
            </a:r>
            <a:r>
              <a:rPr lang="en-US" sz="1600" kern="1200" dirty="0" smtClean="0">
                <a:solidFill>
                  <a:schemeClr val="tx1"/>
                </a:solidFill>
                <a:effectLst/>
                <a:latin typeface="+mn-lt"/>
                <a:ea typeface="+mn-ea"/>
                <a:cs typeface="+mn-cs"/>
              </a:rPr>
              <a:t>systems in the highland region could lower producers’ input costs and reduce the potential for conflict over resources. The Sao Hill Cattle Ranch, </a:t>
            </a:r>
            <a:r>
              <a:rPr lang="en-US" sz="1600" kern="1200" dirty="0" err="1" smtClean="0">
                <a:solidFill>
                  <a:schemeClr val="tx1"/>
                </a:solidFill>
                <a:effectLst/>
                <a:latin typeface="+mn-lt"/>
                <a:ea typeface="+mn-ea"/>
                <a:cs typeface="+mn-cs"/>
              </a:rPr>
              <a:t>Asas</a:t>
            </a:r>
            <a:r>
              <a:rPr lang="en-US" sz="1600" kern="1200" dirty="0" smtClean="0">
                <a:solidFill>
                  <a:schemeClr val="tx1"/>
                </a:solidFill>
                <a:effectLst/>
                <a:latin typeface="+mn-lt"/>
                <a:ea typeface="+mn-ea"/>
                <a:cs typeface="+mn-cs"/>
              </a:rPr>
              <a:t> Dairy Farms and other large commercial livestock producers are ideally situated to begin introducing improved dairy and beef breeds, and serve as nuclei for extension of intensive livestock systems, inputs, range management and intensive fodder production. XXX other examples we see</a:t>
            </a:r>
            <a:r>
              <a:rPr lang="en-US" sz="1600" kern="1200" baseline="0" dirty="0" smtClean="0">
                <a:solidFill>
                  <a:schemeClr val="tx1"/>
                </a:solidFill>
                <a:effectLst/>
                <a:latin typeface="+mn-lt"/>
                <a:ea typeface="+mn-ea"/>
                <a:cs typeface="+mn-cs"/>
              </a:rPr>
              <a:t> on field trip</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-Many knowledge, technology, and input supply resources available in Iringa City, particularly if local expertise and knowledge hubs can be established in the rural areas. E.g. commercial tea plantations efficient modern irrigation systems. Needs capacity building</a:t>
            </a:r>
            <a:r>
              <a:rPr lang="en-US" sz="1600" kern="1200" baseline="0" dirty="0" smtClean="0">
                <a:solidFill>
                  <a:schemeClr val="tx1"/>
                </a:solidFill>
                <a:effectLst/>
                <a:latin typeface="+mn-lt"/>
                <a:ea typeface="+mn-ea"/>
                <a:cs typeface="+mn-cs"/>
              </a:rPr>
              <a:t> </a:t>
            </a:r>
          </a:p>
          <a:p>
            <a:r>
              <a:rPr lang="en-US" sz="1600" kern="1200" baseline="0" dirty="0" smtClean="0">
                <a:solidFill>
                  <a:schemeClr val="tx1"/>
                </a:solidFill>
                <a:effectLst/>
                <a:latin typeface="+mn-lt"/>
                <a:ea typeface="+mn-ea"/>
                <a:cs typeface="+mn-cs"/>
              </a:rPr>
              <a:t>-</a:t>
            </a:r>
            <a:r>
              <a:rPr lang="en-US" sz="1600" kern="1200" dirty="0" smtClean="0">
                <a:solidFill>
                  <a:schemeClr val="tx1"/>
                </a:solidFill>
                <a:effectLst/>
                <a:latin typeface="+mn-lt"/>
                <a:ea typeface="+mn-ea"/>
                <a:cs typeface="+mn-cs"/>
              </a:rPr>
              <a:t>In the lowlands, experimenting with transitioning some of their land from maize to sunflower to mitigate drought related crop failure (CSA)</a:t>
            </a:r>
          </a:p>
          <a:p>
            <a:r>
              <a:rPr lang="en-US" sz="1600" kern="1200" dirty="0" smtClean="0">
                <a:solidFill>
                  <a:schemeClr val="tx1"/>
                </a:solidFill>
                <a:effectLst/>
                <a:latin typeface="+mn-lt"/>
                <a:ea typeface="+mn-ea"/>
                <a:cs typeface="+mn-cs"/>
              </a:rPr>
              <a:t>-Need rapid roll-out of an enhanced agricultural extension </a:t>
            </a:r>
            <a:r>
              <a:rPr lang="en-US" sz="1600" kern="1200" dirty="0" err="1" smtClean="0">
                <a:solidFill>
                  <a:schemeClr val="tx1"/>
                </a:solidFill>
                <a:effectLst/>
                <a:latin typeface="+mn-lt"/>
                <a:ea typeface="+mn-ea"/>
                <a:cs typeface="+mn-cs"/>
              </a:rPr>
              <a:t>programme</a:t>
            </a:r>
            <a:r>
              <a:rPr lang="en-US" sz="1600" kern="1200" dirty="0" smtClean="0">
                <a:solidFill>
                  <a:schemeClr val="tx1"/>
                </a:solidFill>
                <a:effectLst/>
                <a:latin typeface="+mn-lt"/>
                <a:ea typeface="+mn-ea"/>
                <a:cs typeface="+mn-cs"/>
              </a:rPr>
              <a:t>…</a:t>
            </a:r>
          </a:p>
          <a:p>
            <a:endParaRPr lang="en-US" sz="1600"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en-US" sz="1600" b="1" kern="1200" dirty="0" smtClean="0">
                <a:solidFill>
                  <a:schemeClr val="tx1"/>
                </a:solidFill>
                <a:effectLst/>
                <a:latin typeface="+mn-lt"/>
                <a:ea typeface="+mn-ea"/>
                <a:cs typeface="+mn-cs"/>
              </a:rPr>
              <a:t>Sustainable community forestry</a:t>
            </a:r>
            <a:r>
              <a:rPr lang="en-US" sz="1600" kern="1200" dirty="0" smtClean="0">
                <a:solidFill>
                  <a:schemeClr val="tx1"/>
                </a:solidFill>
                <a:effectLst/>
                <a:latin typeface="+mn-lt"/>
                <a:ea typeface="+mn-ea"/>
                <a:cs typeface="+mn-cs"/>
              </a:rPr>
              <a:t>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-PFM</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since the passing of the Forestry Act in 2002. However, villages are only one of many actors in the forests.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-Tea and pulpwood producers manage large areas of forest land and contract with many villagers to augment their raw material supplies.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 bigger challenge is to design PFM arrangements that link communities and commercial producers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-One option is to train local communities and develop nurseries to enable community members to plant and maintain high-biodiversity, carbon-rich mixed species plantations on both company and village lands.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-Conversely, large forestry companies can work with villages under the purview of PFM to commercialize new forest products for additional income streams. Need combined</a:t>
            </a:r>
            <a:r>
              <a:rPr lang="en-US" sz="1600" kern="1200" baseline="0" dirty="0" smtClean="0">
                <a:solidFill>
                  <a:schemeClr val="tx1"/>
                </a:solidFill>
                <a:effectLst/>
                <a:latin typeface="+mn-lt"/>
                <a:ea typeface="+mn-ea"/>
                <a:cs typeface="+mn-cs"/>
              </a:rPr>
              <a:t> expertise for </a:t>
            </a:r>
            <a:r>
              <a:rPr lang="en-US" sz="1600" kern="1200" dirty="0" smtClean="0">
                <a:solidFill>
                  <a:schemeClr val="tx1"/>
                </a:solidFill>
                <a:effectLst/>
                <a:latin typeface="+mn-lt"/>
                <a:ea typeface="+mn-ea"/>
                <a:cs typeface="+mn-cs"/>
              </a:rPr>
              <a:t>appropriate extension systems.</a:t>
            </a:r>
          </a:p>
          <a:p>
            <a:pPr marL="0" marR="0" indent="0" algn="l" defTabSz="609585"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en-US" sz="1600" b="1" kern="1200" dirty="0" smtClean="0">
                <a:solidFill>
                  <a:schemeClr val="tx1"/>
                </a:solidFill>
                <a:effectLst/>
                <a:latin typeface="+mn-lt"/>
                <a:ea typeface="+mn-ea"/>
                <a:cs typeface="+mn-cs"/>
              </a:rPr>
              <a:t>Bioenergy production</a:t>
            </a:r>
            <a:endParaRPr lang="en-US" sz="1600" b="0"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-Because of the high biodiversity value of its forests—and the intense pressure from wood fuel demand— </a:t>
            </a:r>
            <a:r>
              <a:rPr lang="en-US" sz="1600" kern="1200" dirty="0" err="1" smtClean="0">
                <a:solidFill>
                  <a:schemeClr val="tx1"/>
                </a:solidFill>
                <a:effectLst/>
                <a:latin typeface="+mn-lt"/>
                <a:ea typeface="+mn-ea"/>
                <a:cs typeface="+mn-cs"/>
              </a:rPr>
              <a:t>Ihemi</a:t>
            </a:r>
            <a:r>
              <a:rPr lang="en-US" sz="1600" kern="1200" dirty="0" smtClean="0">
                <a:solidFill>
                  <a:schemeClr val="tx1"/>
                </a:solidFill>
                <a:effectLst/>
                <a:latin typeface="+mn-lt"/>
                <a:ea typeface="+mn-ea"/>
                <a:cs typeface="+mn-cs"/>
              </a:rPr>
              <a:t> Cluster should be considered as a high priority for finance and technical assistance related to biogas development.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-There are additional opportunities to generate energy and fertilizer from recycling agricultural residues on large estates and processing wastes from the existing and planned processing facilities in and around Iringa City.</a:t>
            </a:r>
          </a:p>
          <a:p>
            <a:pPr marL="0" marR="0" indent="0" algn="l" defTabSz="609585"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en-US" sz="1600" b="1" kern="1200" dirty="0" smtClean="0">
                <a:solidFill>
                  <a:schemeClr val="tx1"/>
                </a:solidFill>
                <a:effectLst/>
                <a:latin typeface="+mn-lt"/>
                <a:ea typeface="+mn-ea"/>
                <a:cs typeface="+mn-cs"/>
              </a:rPr>
              <a:t>Linking IGG to human health and well-being</a:t>
            </a:r>
            <a:endParaRPr lang="en-US" sz="1600" b="0" kern="1200" dirty="0" smtClean="0">
              <a:solidFill>
                <a:schemeClr val="tx1"/>
              </a:solidFill>
              <a:effectLst/>
              <a:latin typeface="+mn-lt"/>
              <a:ea typeface="+mn-ea"/>
              <a:cs typeface="+mn-cs"/>
            </a:endParaRP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t>
            </a:r>
            <a:r>
              <a:rPr lang="en-US" sz="1600" kern="1200" dirty="0" err="1" smtClean="0">
                <a:solidFill>
                  <a:schemeClr val="tx1"/>
                </a:solidFill>
                <a:effectLst/>
                <a:latin typeface="+mn-lt"/>
                <a:ea typeface="+mn-ea"/>
                <a:cs typeface="+mn-cs"/>
              </a:rPr>
              <a:t>Ihemi</a:t>
            </a:r>
            <a:r>
              <a:rPr lang="en-US" sz="1600" kern="1200" dirty="0" smtClean="0">
                <a:solidFill>
                  <a:schemeClr val="tx1"/>
                </a:solidFill>
                <a:effectLst/>
                <a:latin typeface="+mn-lt"/>
                <a:ea typeface="+mn-ea"/>
                <a:cs typeface="+mn-cs"/>
              </a:rPr>
              <a:t> requires an integrated strategy that is sensitive to the social and health conditions in the Cluster.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-Coordinating extension activities with public health recommendations will be crucial. </a:t>
            </a:r>
          </a:p>
          <a:p>
            <a:pPr marL="0" marR="0" indent="0" algn="l" defTabSz="609585"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t>
            </a:r>
            <a:r>
              <a:rPr lang="en-US" sz="1600" kern="1200" dirty="0" err="1" smtClean="0">
                <a:solidFill>
                  <a:schemeClr val="tx1"/>
                </a:solidFill>
                <a:effectLst/>
                <a:latin typeface="+mn-lt"/>
                <a:ea typeface="+mn-ea"/>
                <a:cs typeface="+mn-cs"/>
              </a:rPr>
              <a:t>eg</a:t>
            </a:r>
            <a:r>
              <a:rPr lang="en-US" sz="1600" kern="1200" dirty="0" smtClean="0">
                <a:solidFill>
                  <a:schemeClr val="tx1"/>
                </a:solidFill>
                <a:effectLst/>
                <a:latin typeface="+mn-lt"/>
                <a:ea typeface="+mn-ea"/>
                <a:cs typeface="+mn-cs"/>
              </a:rPr>
              <a:t>.</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promote the IGG strategies that help increase household nutritional diversity and require less </a:t>
            </a:r>
            <a:r>
              <a:rPr lang="en-US" sz="1600" kern="1200" dirty="0" err="1" smtClean="0">
                <a:solidFill>
                  <a:schemeClr val="tx1"/>
                </a:solidFill>
                <a:effectLst/>
                <a:latin typeface="+mn-lt"/>
                <a:ea typeface="+mn-ea"/>
                <a:cs typeface="+mn-cs"/>
              </a:rPr>
              <a:t>labour</a:t>
            </a:r>
            <a:r>
              <a:rPr lang="en-US" sz="16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20</a:t>
            </a:fld>
            <a:endParaRPr lang="en-US"/>
          </a:p>
        </p:txBody>
      </p:sp>
    </p:spTree>
    <p:extLst>
      <p:ext uri="{BB962C8B-B14F-4D97-AF65-F5344CB8AC3E}">
        <p14:creationId xmlns:p14="http://schemas.microsoft.com/office/powerpoint/2010/main" val="364098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SACGOT to build Tanzania’s granary</a:t>
            </a:r>
          </a:p>
          <a:p>
            <a:endParaRPr lang="en-US" dirty="0"/>
          </a:p>
        </p:txBody>
      </p:sp>
      <p:sp>
        <p:nvSpPr>
          <p:cNvPr id="4" name="Slide Number Placeholder 3"/>
          <p:cNvSpPr>
            <a:spLocks noGrp="1"/>
          </p:cNvSpPr>
          <p:nvPr>
            <p:ph type="sldNum" sz="quarter" idx="10"/>
          </p:nvPr>
        </p:nvSpPr>
        <p:spPr/>
        <p:txBody>
          <a:bodyPr/>
          <a:lstStyle/>
          <a:p>
            <a:fld id="{C3BBF32E-1B35-43A4-A254-81B1253CBEFB}" type="slidenum">
              <a:rPr lang="en-US" smtClean="0"/>
              <a:pPr/>
              <a:t>3</a:t>
            </a:fld>
            <a:endParaRPr lang="en-US"/>
          </a:p>
        </p:txBody>
      </p:sp>
    </p:spTree>
    <p:extLst>
      <p:ext uri="{BB962C8B-B14F-4D97-AF65-F5344CB8AC3E}">
        <p14:creationId xmlns:p14="http://schemas.microsoft.com/office/powerpoint/2010/main" val="402291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1BA32-9164-4D92-8C8B-DDF009B92530}" type="slidenum">
              <a:rPr lang="en-US" smtClean="0"/>
              <a:pPr/>
              <a:t>23</a:t>
            </a:fld>
            <a:endParaRPr lang="en-US"/>
          </a:p>
        </p:txBody>
      </p:sp>
    </p:spTree>
    <p:extLst>
      <p:ext uri="{BB962C8B-B14F-4D97-AF65-F5344CB8AC3E}">
        <p14:creationId xmlns:p14="http://schemas.microsoft.com/office/powerpoint/2010/main" val="267875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
        <p:nvSpPr>
          <p:cNvPr id="3277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1183C72-4B61-4B66-970C-911BFBBF1127}" type="slidenum">
              <a:rPr lang="en-US" altLang="en-US" smtClean="0">
                <a:solidFill>
                  <a:srgbClr val="000000"/>
                </a:solidFill>
              </a:rPr>
              <a:pPr eaLnBrk="1" hangingPunct="1"/>
              <a:t>24</a:t>
            </a:fld>
            <a:endParaRPr lang="en-US" altLang="en-US" smtClean="0">
              <a:solidFill>
                <a:srgbClr val="000000"/>
              </a:solidFill>
            </a:endParaRPr>
          </a:p>
        </p:txBody>
      </p:sp>
    </p:spTree>
    <p:extLst>
      <p:ext uri="{BB962C8B-B14F-4D97-AF65-F5344CB8AC3E}">
        <p14:creationId xmlns:p14="http://schemas.microsoft.com/office/powerpoint/2010/main" val="439456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SAGOT strategy is:</a:t>
            </a:r>
          </a:p>
          <a:p>
            <a:r>
              <a:rPr lang="en-US" dirty="0" smtClean="0"/>
              <a:t>-public-private partnership</a:t>
            </a:r>
          </a:p>
          <a:p>
            <a:r>
              <a:rPr lang="en-US" dirty="0" smtClean="0"/>
              <a:t>-focus</a:t>
            </a:r>
            <a:r>
              <a:rPr lang="en-US" baseline="0" dirty="0" smtClean="0"/>
              <a:t> on smallholders</a:t>
            </a:r>
          </a:p>
          <a:p>
            <a:r>
              <a:rPr lang="en-US" baseline="0" dirty="0" smtClean="0"/>
              <a:t>-cluster approach</a:t>
            </a:r>
          </a:p>
          <a:p>
            <a:r>
              <a:rPr lang="en-US" baseline="0" dirty="0" smtClean="0"/>
              <a:t>And the are going to leverage </a:t>
            </a:r>
            <a:r>
              <a:rPr lang="en-US" baseline="0" dirty="0" err="1" smtClean="0"/>
              <a:t>partnersh</a:t>
            </a:r>
            <a:r>
              <a:rPr lang="en-US" baseline="0" dirty="0" smtClean="0"/>
              <a:t> and investments through the clusters</a:t>
            </a:r>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26</a:t>
            </a:fld>
            <a:endParaRPr lang="en-US"/>
          </a:p>
        </p:txBody>
      </p:sp>
    </p:spTree>
    <p:extLst>
      <p:ext uri="{BB962C8B-B14F-4D97-AF65-F5344CB8AC3E}">
        <p14:creationId xmlns:p14="http://schemas.microsoft.com/office/powerpoint/2010/main" val="34339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IGG Vision included</a:t>
            </a:r>
            <a:r>
              <a:rPr lang="en-US" baseline="0" dirty="0" smtClean="0"/>
              <a:t> four separate reports –the full </a:t>
            </a:r>
            <a:r>
              <a:rPr lang="en-US" baseline="0" dirty="0" err="1" smtClean="0"/>
              <a:t>Greenprint</a:t>
            </a:r>
            <a:r>
              <a:rPr lang="en-US" baseline="0" dirty="0" smtClean="0"/>
              <a:t>, a special report on private sector investment strategies, a description of six promising AGG opportunities and introducing the AGG approach into Cluster-level development. We also produced an Overview of the Vision and a set of Next Steps for moving into action. Also included specific analysis of </a:t>
            </a:r>
            <a:r>
              <a:rPr lang="en-US" baseline="0" dirty="0" err="1" smtClean="0"/>
              <a:t>Ihemi</a:t>
            </a:r>
            <a:endParaRPr lang="en-US" dirty="0"/>
          </a:p>
        </p:txBody>
      </p:sp>
      <p:sp>
        <p:nvSpPr>
          <p:cNvPr id="4" name="Slide Number Placeholder 3"/>
          <p:cNvSpPr>
            <a:spLocks noGrp="1"/>
          </p:cNvSpPr>
          <p:nvPr>
            <p:ph type="sldNum" sz="quarter" idx="10"/>
          </p:nvPr>
        </p:nvSpPr>
        <p:spPr/>
        <p:txBody>
          <a:bodyPr/>
          <a:lstStyle/>
          <a:p>
            <a:fld id="{8F84E671-B38C-4412-A98C-FEC7D4675763}" type="slidenum">
              <a:rPr lang="en-US" smtClean="0"/>
              <a:t>27</a:t>
            </a:fld>
            <a:endParaRPr lang="en-US"/>
          </a:p>
        </p:txBody>
      </p:sp>
    </p:spTree>
    <p:extLst>
      <p:ext uri="{BB962C8B-B14F-4D97-AF65-F5344CB8AC3E}">
        <p14:creationId xmlns:p14="http://schemas.microsoft.com/office/powerpoint/2010/main" val="1034880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28</a:t>
            </a:fld>
            <a:endParaRPr lang="en-US"/>
          </a:p>
        </p:txBody>
      </p:sp>
    </p:spTree>
    <p:extLst>
      <p:ext uri="{BB962C8B-B14F-4D97-AF65-F5344CB8AC3E}">
        <p14:creationId xmlns:p14="http://schemas.microsoft.com/office/powerpoint/2010/main" val="3640986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20000"/>
              </a:lnSpc>
            </a:pPr>
            <a:r>
              <a:rPr lang="es-CR" sz="1600" dirty="0" err="1" smtClean="0">
                <a:solidFill>
                  <a:srgbClr val="4F6B11"/>
                </a:solidFill>
              </a:rPr>
              <a:t>There</a:t>
            </a:r>
            <a:r>
              <a:rPr lang="es-CR" sz="1600" baseline="0" dirty="0" smtClean="0">
                <a:solidFill>
                  <a:srgbClr val="4F6B11"/>
                </a:solidFill>
              </a:rPr>
              <a:t> are </a:t>
            </a:r>
            <a:r>
              <a:rPr lang="es-CR" sz="1600" baseline="0" dirty="0" err="1" smtClean="0">
                <a:solidFill>
                  <a:srgbClr val="4F6B11"/>
                </a:solidFill>
              </a:rPr>
              <a:t>certain</a:t>
            </a:r>
            <a:r>
              <a:rPr lang="es-CR" sz="1600" baseline="0" dirty="0" smtClean="0">
                <a:solidFill>
                  <a:srgbClr val="4F6B11"/>
                </a:solidFill>
              </a:rPr>
              <a:t> places </a:t>
            </a:r>
            <a:r>
              <a:rPr lang="es-CR" sz="1600" baseline="0" dirty="0" err="1" smtClean="0">
                <a:solidFill>
                  <a:srgbClr val="4F6B11"/>
                </a:solidFill>
              </a:rPr>
              <a:t>that</a:t>
            </a:r>
            <a:r>
              <a:rPr lang="es-CR" sz="1600" baseline="0" dirty="0" smtClean="0">
                <a:solidFill>
                  <a:srgbClr val="4F6B11"/>
                </a:solidFill>
              </a:rPr>
              <a:t> </a:t>
            </a:r>
            <a:r>
              <a:rPr lang="es-CR" sz="1600" baseline="0" dirty="0" err="1" smtClean="0">
                <a:solidFill>
                  <a:srgbClr val="4F6B11"/>
                </a:solidFill>
              </a:rPr>
              <a:t>cannot</a:t>
            </a:r>
            <a:r>
              <a:rPr lang="es-CR" sz="1600" baseline="0" dirty="0" smtClean="0">
                <a:solidFill>
                  <a:srgbClr val="4F6B11"/>
                </a:solidFill>
              </a:rPr>
              <a:t> be </a:t>
            </a:r>
            <a:r>
              <a:rPr lang="es-CR" sz="1600" baseline="0" dirty="0" err="1" smtClean="0">
                <a:solidFill>
                  <a:srgbClr val="4F6B11"/>
                </a:solidFill>
              </a:rPr>
              <a:t>effectively</a:t>
            </a:r>
            <a:r>
              <a:rPr lang="es-CR" sz="1600" baseline="0" dirty="0" smtClean="0">
                <a:solidFill>
                  <a:srgbClr val="4F6B11"/>
                </a:solidFill>
              </a:rPr>
              <a:t> </a:t>
            </a:r>
            <a:r>
              <a:rPr lang="es-CR" sz="1600" baseline="0" dirty="0" err="1" smtClean="0">
                <a:solidFill>
                  <a:srgbClr val="4F6B11"/>
                </a:solidFill>
              </a:rPr>
              <a:t>managed</a:t>
            </a:r>
            <a:r>
              <a:rPr lang="es-CR" sz="1600" baseline="0" dirty="0" smtClean="0">
                <a:solidFill>
                  <a:srgbClr val="4F6B11"/>
                </a:solidFill>
              </a:rPr>
              <a:t> </a:t>
            </a:r>
            <a:r>
              <a:rPr lang="es-CR" sz="1600" baseline="0" dirty="0" err="1" smtClean="0">
                <a:solidFill>
                  <a:srgbClr val="4F6B11"/>
                </a:solidFill>
              </a:rPr>
              <a:t>with</a:t>
            </a:r>
            <a:r>
              <a:rPr lang="es-CR" sz="1600" baseline="0" dirty="0" smtClean="0">
                <a:solidFill>
                  <a:srgbClr val="4F6B11"/>
                </a:solidFill>
              </a:rPr>
              <a:t> </a:t>
            </a:r>
            <a:r>
              <a:rPr lang="es-CR" sz="1600" baseline="0" dirty="0" err="1" smtClean="0">
                <a:solidFill>
                  <a:srgbClr val="4F6B11"/>
                </a:solidFill>
              </a:rPr>
              <a:t>sectoral-based</a:t>
            </a:r>
            <a:r>
              <a:rPr lang="es-CR" sz="1600" baseline="0" dirty="0" smtClean="0">
                <a:solidFill>
                  <a:srgbClr val="4F6B11"/>
                </a:solidFill>
              </a:rPr>
              <a:t> </a:t>
            </a:r>
            <a:r>
              <a:rPr lang="es-CR" sz="1600" baseline="0" dirty="0" err="1" smtClean="0">
                <a:solidFill>
                  <a:srgbClr val="4F6B11"/>
                </a:solidFill>
              </a:rPr>
              <a:t>thinking</a:t>
            </a:r>
            <a:endParaRPr lang="es-CR" sz="1600" dirty="0" smtClean="0">
              <a:solidFill>
                <a:srgbClr val="4F6B11"/>
              </a:solidFill>
            </a:endParaRPr>
          </a:p>
          <a:p>
            <a:pPr>
              <a:lnSpc>
                <a:spcPct val="120000"/>
              </a:lnSpc>
            </a:pPr>
            <a:r>
              <a:rPr lang="es-CR" sz="1600" dirty="0" smtClean="0">
                <a:solidFill>
                  <a:srgbClr val="4F6B11"/>
                </a:solidFill>
              </a:rPr>
              <a:t>150 </a:t>
            </a:r>
            <a:r>
              <a:rPr lang="es-CR" sz="1600" dirty="0" err="1" smtClean="0">
                <a:solidFill>
                  <a:srgbClr val="4F6B11"/>
                </a:solidFill>
              </a:rPr>
              <a:t>years</a:t>
            </a:r>
            <a:r>
              <a:rPr lang="es-CR" sz="1600" dirty="0" smtClean="0">
                <a:solidFill>
                  <a:srgbClr val="4F6B11"/>
                </a:solidFill>
              </a:rPr>
              <a:t> of </a:t>
            </a:r>
            <a:r>
              <a:rPr lang="es-CR" sz="1600" dirty="0" err="1" smtClean="0">
                <a:solidFill>
                  <a:srgbClr val="4F6B11"/>
                </a:solidFill>
              </a:rPr>
              <a:t>dividing</a:t>
            </a:r>
            <a:r>
              <a:rPr lang="es-CR" sz="1600" dirty="0" smtClean="0">
                <a:solidFill>
                  <a:srgbClr val="4F6B11"/>
                </a:solidFill>
              </a:rPr>
              <a:t> up </a:t>
            </a:r>
            <a:r>
              <a:rPr lang="es-CR" sz="1600" dirty="0" err="1" smtClean="0">
                <a:solidFill>
                  <a:srgbClr val="4F6B11"/>
                </a:solidFill>
              </a:rPr>
              <a:t>the</a:t>
            </a:r>
            <a:r>
              <a:rPr lang="es-CR" sz="1600" dirty="0" smtClean="0">
                <a:solidFill>
                  <a:srgbClr val="4F6B11"/>
                </a:solidFill>
              </a:rPr>
              <a:t> </a:t>
            </a:r>
            <a:r>
              <a:rPr lang="es-CR" sz="1600" dirty="0" err="1" smtClean="0">
                <a:solidFill>
                  <a:srgbClr val="4F6B11"/>
                </a:solidFill>
              </a:rPr>
              <a:t>landscape</a:t>
            </a:r>
            <a:r>
              <a:rPr lang="es-CR" sz="1600" dirty="0" smtClean="0">
                <a:solidFill>
                  <a:srgbClr val="4F6B11"/>
                </a:solidFill>
              </a:rPr>
              <a:t> </a:t>
            </a:r>
            <a:r>
              <a:rPr lang="es-CR" sz="1600" dirty="0" err="1" smtClean="0">
                <a:solidFill>
                  <a:srgbClr val="4F6B11"/>
                </a:solidFill>
              </a:rPr>
              <a:t>for</a:t>
            </a:r>
            <a:r>
              <a:rPr lang="es-CR" sz="1600" dirty="0" smtClean="0">
                <a:solidFill>
                  <a:srgbClr val="4F6B11"/>
                </a:solidFill>
              </a:rPr>
              <a:t> </a:t>
            </a:r>
            <a:r>
              <a:rPr lang="es-CR" sz="1600" dirty="0" err="1" smtClean="0">
                <a:solidFill>
                  <a:srgbClr val="4F6B11"/>
                </a:solidFill>
              </a:rPr>
              <a:t>different</a:t>
            </a:r>
            <a:r>
              <a:rPr lang="es-CR" sz="1600" dirty="0" smtClean="0">
                <a:solidFill>
                  <a:srgbClr val="4F6B11"/>
                </a:solidFill>
              </a:rPr>
              <a:t> uses, </a:t>
            </a:r>
            <a:r>
              <a:rPr lang="es-CR" sz="1600" dirty="0" err="1" smtClean="0">
                <a:solidFill>
                  <a:srgbClr val="4F6B11"/>
                </a:solidFill>
              </a:rPr>
              <a:t>managed</a:t>
            </a:r>
            <a:r>
              <a:rPr lang="es-CR" sz="1600" dirty="0" smtClean="0">
                <a:solidFill>
                  <a:srgbClr val="4F6B11"/>
                </a:solidFill>
              </a:rPr>
              <a:t> </a:t>
            </a:r>
            <a:r>
              <a:rPr lang="es-CR" sz="1600" dirty="0" err="1" smtClean="0">
                <a:solidFill>
                  <a:srgbClr val="4F6B11"/>
                </a:solidFill>
              </a:rPr>
              <a:t>by</a:t>
            </a:r>
            <a:r>
              <a:rPr lang="es-CR" sz="1600" dirty="0" smtClean="0">
                <a:solidFill>
                  <a:srgbClr val="4F6B11"/>
                </a:solidFill>
              </a:rPr>
              <a:t> </a:t>
            </a:r>
            <a:r>
              <a:rPr lang="es-CR" sz="1600" dirty="0" err="1" smtClean="0">
                <a:solidFill>
                  <a:srgbClr val="4F6B11"/>
                </a:solidFill>
              </a:rPr>
              <a:t>different</a:t>
            </a:r>
            <a:r>
              <a:rPr lang="es-CR" sz="1600" dirty="0" smtClean="0">
                <a:solidFill>
                  <a:srgbClr val="4F6B11"/>
                </a:solidFill>
              </a:rPr>
              <a:t> </a:t>
            </a:r>
            <a:r>
              <a:rPr lang="es-CR" sz="1600" dirty="0" err="1" smtClean="0">
                <a:solidFill>
                  <a:srgbClr val="4F6B11"/>
                </a:solidFill>
              </a:rPr>
              <a:t>people</a:t>
            </a:r>
            <a:endParaRPr lang="es-CR" sz="1600" dirty="0" smtClean="0">
              <a:solidFill>
                <a:srgbClr val="4F6B11"/>
              </a:solidFill>
            </a:endParaRPr>
          </a:p>
          <a:p>
            <a:pPr>
              <a:lnSpc>
                <a:spcPct val="120000"/>
              </a:lnSpc>
            </a:pPr>
            <a:endParaRPr lang="es-CR" sz="1600" dirty="0" smtClean="0">
              <a:solidFill>
                <a:srgbClr val="4F6B11"/>
              </a:solidFill>
            </a:endParaRPr>
          </a:p>
          <a:p>
            <a:pPr>
              <a:lnSpc>
                <a:spcPct val="120000"/>
              </a:lnSpc>
            </a:pPr>
            <a:r>
              <a:rPr lang="es-CR" sz="1600" dirty="0" err="1" smtClean="0">
                <a:solidFill>
                  <a:srgbClr val="4F6B11"/>
                </a:solidFill>
              </a:rPr>
              <a:t>Meet</a:t>
            </a:r>
            <a:r>
              <a:rPr lang="es-CR" sz="1600" dirty="0" smtClean="0">
                <a:solidFill>
                  <a:srgbClr val="4F6B11"/>
                </a:solidFill>
              </a:rPr>
              <a:t> </a:t>
            </a:r>
            <a:r>
              <a:rPr lang="es-CR" sz="1600" dirty="0" err="1" smtClean="0">
                <a:solidFill>
                  <a:srgbClr val="4F6B11"/>
                </a:solidFill>
              </a:rPr>
              <a:t>food</a:t>
            </a:r>
            <a:r>
              <a:rPr lang="es-CR" sz="1600" dirty="0" smtClean="0">
                <a:solidFill>
                  <a:srgbClr val="4F6B11"/>
                </a:solidFill>
              </a:rPr>
              <a:t> &amp; </a:t>
            </a:r>
            <a:r>
              <a:rPr lang="es-CR" sz="1600" dirty="0" err="1" smtClean="0">
                <a:solidFill>
                  <a:srgbClr val="4F6B11"/>
                </a:solidFill>
              </a:rPr>
              <a:t>fiber</a:t>
            </a:r>
            <a:r>
              <a:rPr lang="es-CR" sz="1600" dirty="0" smtClean="0">
                <a:solidFill>
                  <a:srgbClr val="4F6B11"/>
                </a:solidFill>
              </a:rPr>
              <a:t> </a:t>
            </a:r>
            <a:r>
              <a:rPr lang="es-CR" sz="1600" dirty="0" err="1" smtClean="0">
                <a:solidFill>
                  <a:srgbClr val="4F6B11"/>
                </a:solidFill>
              </a:rPr>
              <a:t>demand</a:t>
            </a:r>
            <a:r>
              <a:rPr lang="es-CR" sz="1600" dirty="0" smtClean="0">
                <a:solidFill>
                  <a:srgbClr val="4F6B11"/>
                </a:solidFill>
              </a:rPr>
              <a:t> </a:t>
            </a:r>
            <a:r>
              <a:rPr lang="es-CR" sz="1600" dirty="0" err="1" smtClean="0">
                <a:solidFill>
                  <a:srgbClr val="4F6B11"/>
                </a:solidFill>
              </a:rPr>
              <a:t>for</a:t>
            </a:r>
            <a:r>
              <a:rPr lang="es-CR" sz="1600" dirty="0" smtClean="0">
                <a:solidFill>
                  <a:srgbClr val="4F6B11"/>
                </a:solidFill>
              </a:rPr>
              <a:t> 9 </a:t>
            </a:r>
            <a:r>
              <a:rPr lang="es-CR" sz="1600" dirty="0" err="1" smtClean="0">
                <a:solidFill>
                  <a:srgbClr val="4F6B11"/>
                </a:solidFill>
              </a:rPr>
              <a:t>billion</a:t>
            </a:r>
            <a:r>
              <a:rPr lang="es-CR" sz="1600" dirty="0" smtClean="0">
                <a:solidFill>
                  <a:srgbClr val="4F6B11"/>
                </a:solidFill>
              </a:rPr>
              <a:t> </a:t>
            </a:r>
            <a:r>
              <a:rPr lang="es-CR" sz="1600" dirty="0" err="1" smtClean="0">
                <a:solidFill>
                  <a:srgbClr val="4F6B11"/>
                </a:solidFill>
              </a:rPr>
              <a:t>people</a:t>
            </a:r>
            <a:r>
              <a:rPr lang="es-CR" sz="1600" dirty="0" smtClean="0">
                <a:solidFill>
                  <a:srgbClr val="4F6B11"/>
                </a:solidFill>
              </a:rPr>
              <a:t> (↑50-100% </a:t>
            </a:r>
            <a:r>
              <a:rPr lang="es-CR" sz="1600" dirty="0" err="1" smtClean="0">
                <a:solidFill>
                  <a:srgbClr val="4F6B11"/>
                </a:solidFill>
              </a:rPr>
              <a:t>by</a:t>
            </a:r>
            <a:r>
              <a:rPr lang="es-CR" sz="1600" dirty="0" smtClean="0">
                <a:solidFill>
                  <a:srgbClr val="4F6B11"/>
                </a:solidFill>
              </a:rPr>
              <a:t> 2030)</a:t>
            </a:r>
          </a:p>
          <a:p>
            <a:pPr>
              <a:lnSpc>
                <a:spcPct val="120000"/>
              </a:lnSpc>
            </a:pPr>
            <a:r>
              <a:rPr lang="es-CR" sz="1600" dirty="0" smtClean="0">
                <a:solidFill>
                  <a:srgbClr val="4F6B11"/>
                </a:solidFill>
              </a:rPr>
              <a:t>Reduce rural </a:t>
            </a:r>
            <a:r>
              <a:rPr lang="es-CR" sz="1600" dirty="0" err="1" smtClean="0">
                <a:solidFill>
                  <a:srgbClr val="4F6B11"/>
                </a:solidFill>
              </a:rPr>
              <a:t>household</a:t>
            </a:r>
            <a:r>
              <a:rPr lang="es-CR" sz="1600" dirty="0" smtClean="0">
                <a:solidFill>
                  <a:srgbClr val="4F6B11"/>
                </a:solidFill>
              </a:rPr>
              <a:t> &amp; </a:t>
            </a:r>
            <a:r>
              <a:rPr lang="es-CR" sz="1600" dirty="0" err="1" smtClean="0">
                <a:solidFill>
                  <a:srgbClr val="4F6B11"/>
                </a:solidFill>
              </a:rPr>
              <a:t>community</a:t>
            </a:r>
            <a:r>
              <a:rPr lang="es-CR" sz="1600" dirty="0" smtClean="0">
                <a:solidFill>
                  <a:srgbClr val="4F6B11"/>
                </a:solidFill>
              </a:rPr>
              <a:t> </a:t>
            </a:r>
            <a:r>
              <a:rPr lang="es-CR" sz="1600" dirty="0" err="1" smtClean="0">
                <a:solidFill>
                  <a:srgbClr val="4F6B11"/>
                </a:solidFill>
              </a:rPr>
              <a:t>food</a:t>
            </a:r>
            <a:r>
              <a:rPr lang="es-CR" sz="1600" dirty="0" smtClean="0">
                <a:solidFill>
                  <a:srgbClr val="4F6B11"/>
                </a:solidFill>
              </a:rPr>
              <a:t> </a:t>
            </a:r>
            <a:r>
              <a:rPr lang="es-CR" sz="1600" dirty="0" err="1" smtClean="0">
                <a:solidFill>
                  <a:srgbClr val="4F6B11"/>
                </a:solidFill>
              </a:rPr>
              <a:t>insecurity</a:t>
            </a:r>
            <a:r>
              <a:rPr lang="es-CR" sz="1600" dirty="0" smtClean="0">
                <a:solidFill>
                  <a:srgbClr val="4F6B11"/>
                </a:solidFill>
              </a:rPr>
              <a:t> </a:t>
            </a:r>
            <a:r>
              <a:rPr lang="es-CR" sz="1600" dirty="0" err="1" smtClean="0">
                <a:solidFill>
                  <a:srgbClr val="4F6B11"/>
                </a:solidFill>
              </a:rPr>
              <a:t>poverty</a:t>
            </a:r>
            <a:endParaRPr lang="es-CR" sz="1600" dirty="0" smtClean="0">
              <a:solidFill>
                <a:srgbClr val="4F6B11"/>
              </a:solidFill>
            </a:endParaRPr>
          </a:p>
          <a:p>
            <a:pPr>
              <a:lnSpc>
                <a:spcPct val="120000"/>
              </a:lnSpc>
            </a:pPr>
            <a:r>
              <a:rPr lang="es-CR" sz="1600" dirty="0" err="1" smtClean="0">
                <a:solidFill>
                  <a:srgbClr val="4F6B11"/>
                </a:solidFill>
              </a:rPr>
              <a:t>Secure</a:t>
            </a:r>
            <a:r>
              <a:rPr lang="es-CR" sz="1600" dirty="0" smtClean="0">
                <a:solidFill>
                  <a:srgbClr val="4F6B11"/>
                </a:solidFill>
              </a:rPr>
              <a:t> </a:t>
            </a:r>
            <a:r>
              <a:rPr lang="es-CR" sz="1600" dirty="0" err="1" smtClean="0">
                <a:solidFill>
                  <a:srgbClr val="4F6B11"/>
                </a:solidFill>
              </a:rPr>
              <a:t>suply</a:t>
            </a:r>
            <a:r>
              <a:rPr lang="es-CR" sz="1600" dirty="0" smtClean="0">
                <a:solidFill>
                  <a:srgbClr val="4F6B11"/>
                </a:solidFill>
              </a:rPr>
              <a:t> </a:t>
            </a:r>
            <a:r>
              <a:rPr lang="es-CR" sz="1600" dirty="0" err="1" smtClean="0">
                <a:solidFill>
                  <a:srgbClr val="4F6B11"/>
                </a:solidFill>
              </a:rPr>
              <a:t>for</a:t>
            </a:r>
            <a:r>
              <a:rPr lang="es-CR" sz="1600" dirty="0" smtClean="0">
                <a:solidFill>
                  <a:srgbClr val="4F6B11"/>
                </a:solidFill>
              </a:rPr>
              <a:t> </a:t>
            </a:r>
            <a:r>
              <a:rPr lang="es-CR" sz="1600" dirty="0" err="1" smtClean="0">
                <a:solidFill>
                  <a:srgbClr val="4F6B11"/>
                </a:solidFill>
              </a:rPr>
              <a:t>rising</a:t>
            </a:r>
            <a:r>
              <a:rPr lang="es-CR" sz="1600" dirty="0" smtClean="0">
                <a:solidFill>
                  <a:srgbClr val="4F6B11"/>
                </a:solidFill>
              </a:rPr>
              <a:t> </a:t>
            </a:r>
            <a:r>
              <a:rPr lang="es-CR" sz="1600" dirty="0" err="1" smtClean="0">
                <a:solidFill>
                  <a:srgbClr val="4F6B11"/>
                </a:solidFill>
              </a:rPr>
              <a:t>urban</a:t>
            </a:r>
            <a:r>
              <a:rPr lang="es-CR" sz="1600" dirty="0" smtClean="0">
                <a:solidFill>
                  <a:srgbClr val="4F6B11"/>
                </a:solidFill>
              </a:rPr>
              <a:t> </a:t>
            </a:r>
            <a:r>
              <a:rPr lang="es-CR" sz="1600" dirty="0" err="1" smtClean="0">
                <a:solidFill>
                  <a:srgbClr val="4F6B11"/>
                </a:solidFill>
              </a:rPr>
              <a:t>populations</a:t>
            </a:r>
            <a:endParaRPr lang="es-CR" sz="1600" dirty="0" smtClean="0">
              <a:solidFill>
                <a:srgbClr val="4F6B11"/>
              </a:solidFill>
            </a:endParaRPr>
          </a:p>
          <a:p>
            <a:pPr>
              <a:lnSpc>
                <a:spcPct val="120000"/>
              </a:lnSpc>
            </a:pPr>
            <a:r>
              <a:rPr lang="es-CR" sz="1600" dirty="0" err="1" smtClean="0">
                <a:solidFill>
                  <a:srgbClr val="4F6B11"/>
                </a:solidFill>
              </a:rPr>
              <a:t>Adapt</a:t>
            </a:r>
            <a:r>
              <a:rPr lang="es-CR" sz="1600" dirty="0" smtClean="0">
                <a:solidFill>
                  <a:srgbClr val="4F6B11"/>
                </a:solidFill>
              </a:rPr>
              <a:t> </a:t>
            </a:r>
            <a:r>
              <a:rPr lang="es-CR" sz="1600" dirty="0" err="1" smtClean="0">
                <a:solidFill>
                  <a:srgbClr val="4F6B11"/>
                </a:solidFill>
              </a:rPr>
              <a:t>production</a:t>
            </a:r>
            <a:r>
              <a:rPr lang="es-CR" sz="1600" dirty="0" smtClean="0">
                <a:solidFill>
                  <a:srgbClr val="4F6B11"/>
                </a:solidFill>
              </a:rPr>
              <a:t> to </a:t>
            </a:r>
            <a:r>
              <a:rPr lang="es-CR" sz="1600" dirty="0" err="1" smtClean="0">
                <a:solidFill>
                  <a:srgbClr val="4F6B11"/>
                </a:solidFill>
              </a:rPr>
              <a:t>climate</a:t>
            </a:r>
            <a:r>
              <a:rPr lang="es-CR" sz="1600" dirty="0" smtClean="0">
                <a:solidFill>
                  <a:srgbClr val="4F6B11"/>
                </a:solidFill>
              </a:rPr>
              <a:t> </a:t>
            </a:r>
            <a:r>
              <a:rPr lang="es-CR" sz="1600" dirty="0" err="1" smtClean="0">
                <a:solidFill>
                  <a:srgbClr val="4F6B11"/>
                </a:solidFill>
              </a:rPr>
              <a:t>change</a:t>
            </a:r>
            <a:endParaRPr lang="es-CR" sz="1600" dirty="0" smtClean="0">
              <a:solidFill>
                <a:srgbClr val="4F6B11"/>
              </a:solidFill>
            </a:endParaRPr>
          </a:p>
          <a:p>
            <a:pPr>
              <a:lnSpc>
                <a:spcPct val="120000"/>
              </a:lnSpc>
            </a:pPr>
            <a:r>
              <a:rPr lang="es-CR" sz="1600" dirty="0" err="1" smtClean="0">
                <a:solidFill>
                  <a:srgbClr val="4F6B11"/>
                </a:solidFill>
              </a:rPr>
              <a:t>Restore</a:t>
            </a:r>
            <a:r>
              <a:rPr lang="es-CR" sz="1600" dirty="0" smtClean="0">
                <a:solidFill>
                  <a:srgbClr val="4F6B11"/>
                </a:solidFill>
              </a:rPr>
              <a:t> </a:t>
            </a:r>
            <a:r>
              <a:rPr lang="es-CR" sz="1600" dirty="0" err="1" smtClean="0">
                <a:solidFill>
                  <a:srgbClr val="4F6B11"/>
                </a:solidFill>
              </a:rPr>
              <a:t>degraded</a:t>
            </a:r>
            <a:r>
              <a:rPr lang="es-CR" sz="1600" dirty="0" smtClean="0">
                <a:solidFill>
                  <a:srgbClr val="4F6B11"/>
                </a:solidFill>
              </a:rPr>
              <a:t> </a:t>
            </a:r>
            <a:r>
              <a:rPr lang="es-CR" sz="1600" dirty="0" err="1" smtClean="0">
                <a:solidFill>
                  <a:srgbClr val="4F6B11"/>
                </a:solidFill>
              </a:rPr>
              <a:t>resources</a:t>
            </a:r>
            <a:r>
              <a:rPr lang="es-CR" sz="1600" dirty="0" smtClean="0">
                <a:solidFill>
                  <a:srgbClr val="4F6B11"/>
                </a:solidFill>
              </a:rPr>
              <a:t> </a:t>
            </a:r>
            <a:r>
              <a:rPr lang="es-CR" sz="1600" dirty="0" err="1" smtClean="0">
                <a:solidFill>
                  <a:srgbClr val="4F6B11"/>
                </a:solidFill>
              </a:rPr>
              <a:t>critical</a:t>
            </a:r>
            <a:r>
              <a:rPr lang="es-CR" sz="1600" dirty="0" smtClean="0">
                <a:solidFill>
                  <a:srgbClr val="4F6B11"/>
                </a:solidFill>
              </a:rPr>
              <a:t> </a:t>
            </a:r>
            <a:r>
              <a:rPr lang="es-CR" sz="1600" dirty="0" err="1" smtClean="0">
                <a:solidFill>
                  <a:srgbClr val="4F6B11"/>
                </a:solidFill>
              </a:rPr>
              <a:t>for</a:t>
            </a:r>
            <a:r>
              <a:rPr lang="es-CR" sz="1600" dirty="0" smtClean="0">
                <a:solidFill>
                  <a:srgbClr val="4F6B11"/>
                </a:solidFill>
              </a:rPr>
              <a:t> </a:t>
            </a:r>
            <a:r>
              <a:rPr lang="es-CR" sz="1600" dirty="0" err="1" smtClean="0">
                <a:solidFill>
                  <a:srgbClr val="4F6B11"/>
                </a:solidFill>
              </a:rPr>
              <a:t>production</a:t>
            </a:r>
            <a:endParaRPr lang="es-CR" sz="1600" dirty="0" smtClean="0">
              <a:solidFill>
                <a:srgbClr val="4F6B11"/>
              </a:solidFill>
            </a:endParaRPr>
          </a:p>
          <a:p>
            <a:pPr>
              <a:lnSpc>
                <a:spcPct val="120000"/>
              </a:lnSpc>
            </a:pPr>
            <a:r>
              <a:rPr lang="es-CR" sz="1600" dirty="0" err="1" smtClean="0">
                <a:solidFill>
                  <a:srgbClr val="4F6B11"/>
                </a:solidFill>
              </a:rPr>
              <a:t>Contribute</a:t>
            </a:r>
            <a:r>
              <a:rPr lang="es-CR" sz="1600" dirty="0" smtClean="0">
                <a:solidFill>
                  <a:srgbClr val="4F6B11"/>
                </a:solidFill>
              </a:rPr>
              <a:t> to and </a:t>
            </a:r>
            <a:r>
              <a:rPr lang="es-CR" sz="1600" dirty="0" err="1" smtClean="0">
                <a:solidFill>
                  <a:srgbClr val="4F6B11"/>
                </a:solidFill>
              </a:rPr>
              <a:t>restore</a:t>
            </a:r>
            <a:r>
              <a:rPr lang="es-CR" sz="1600" dirty="0" smtClean="0">
                <a:solidFill>
                  <a:srgbClr val="4F6B11"/>
                </a:solidFill>
              </a:rPr>
              <a:t> </a:t>
            </a:r>
            <a:r>
              <a:rPr lang="es-CR" sz="1600" dirty="0" err="1" smtClean="0">
                <a:solidFill>
                  <a:srgbClr val="4F6B11"/>
                </a:solidFill>
              </a:rPr>
              <a:t>critical</a:t>
            </a:r>
            <a:r>
              <a:rPr lang="es-CR" sz="1600" dirty="0" smtClean="0">
                <a:solidFill>
                  <a:srgbClr val="4F6B11"/>
                </a:solidFill>
              </a:rPr>
              <a:t> </a:t>
            </a:r>
            <a:r>
              <a:rPr lang="es-CR" sz="1600" dirty="0" err="1" smtClean="0">
                <a:solidFill>
                  <a:srgbClr val="4F6B11"/>
                </a:solidFill>
              </a:rPr>
              <a:t>ecosystem</a:t>
            </a:r>
            <a:r>
              <a:rPr lang="es-CR" sz="1600" dirty="0" smtClean="0">
                <a:solidFill>
                  <a:srgbClr val="4F6B11"/>
                </a:solidFill>
              </a:rPr>
              <a:t> </a:t>
            </a:r>
            <a:r>
              <a:rPr lang="es-CR" sz="1600" dirty="0" err="1" smtClean="0">
                <a:solidFill>
                  <a:srgbClr val="4F6B11"/>
                </a:solidFill>
              </a:rPr>
              <a:t>services</a:t>
            </a:r>
            <a:r>
              <a:rPr lang="es-CR" sz="1600" dirty="0" smtClean="0">
                <a:solidFill>
                  <a:srgbClr val="4F6B11"/>
                </a:solidFill>
              </a:rPr>
              <a:t>, incl. </a:t>
            </a:r>
            <a:r>
              <a:rPr lang="es-CR" sz="1600" dirty="0" err="1" smtClean="0">
                <a:solidFill>
                  <a:srgbClr val="4F6B11"/>
                </a:solidFill>
              </a:rPr>
              <a:t>fresh</a:t>
            </a:r>
            <a:r>
              <a:rPr lang="es-CR" sz="1600" dirty="0" smtClean="0">
                <a:solidFill>
                  <a:srgbClr val="4F6B11"/>
                </a:solidFill>
              </a:rPr>
              <a:t> </a:t>
            </a:r>
            <a:r>
              <a:rPr lang="es-CR" sz="1600" dirty="0" err="1" smtClean="0">
                <a:solidFill>
                  <a:srgbClr val="4F6B11"/>
                </a:solidFill>
              </a:rPr>
              <a:t>water</a:t>
            </a:r>
            <a:endParaRPr lang="es-CR" sz="1600" dirty="0" smtClean="0">
              <a:solidFill>
                <a:srgbClr val="4F6B11"/>
              </a:solidFill>
            </a:endParaRPr>
          </a:p>
          <a:p>
            <a:pPr>
              <a:lnSpc>
                <a:spcPct val="120000"/>
              </a:lnSpc>
            </a:pPr>
            <a:r>
              <a:rPr lang="es-CR" sz="1600" dirty="0" err="1" smtClean="0">
                <a:solidFill>
                  <a:srgbClr val="4F6B11"/>
                </a:solidFill>
              </a:rPr>
              <a:t>Shift</a:t>
            </a:r>
            <a:r>
              <a:rPr lang="es-CR" sz="1600" dirty="0" smtClean="0">
                <a:solidFill>
                  <a:srgbClr val="4F6B11"/>
                </a:solidFill>
              </a:rPr>
              <a:t> </a:t>
            </a:r>
            <a:r>
              <a:rPr lang="es-CR" sz="1600" dirty="0" err="1" smtClean="0">
                <a:solidFill>
                  <a:srgbClr val="4F6B11"/>
                </a:solidFill>
              </a:rPr>
              <a:t>land</a:t>
            </a:r>
            <a:r>
              <a:rPr lang="es-CR" sz="1600" dirty="0" smtClean="0">
                <a:solidFill>
                  <a:srgbClr val="4F6B11"/>
                </a:solidFill>
              </a:rPr>
              <a:t> use </a:t>
            </a:r>
            <a:r>
              <a:rPr lang="es-CR" sz="1600" dirty="0" err="1" smtClean="0">
                <a:solidFill>
                  <a:srgbClr val="4F6B11"/>
                </a:solidFill>
              </a:rPr>
              <a:t>from</a:t>
            </a:r>
            <a:r>
              <a:rPr lang="es-CR" sz="1600" dirty="0" smtClean="0">
                <a:solidFill>
                  <a:srgbClr val="4F6B11"/>
                </a:solidFill>
              </a:rPr>
              <a:t> a </a:t>
            </a:r>
            <a:r>
              <a:rPr lang="es-CR" sz="1600" dirty="0" err="1" smtClean="0">
                <a:solidFill>
                  <a:srgbClr val="4F6B11"/>
                </a:solidFill>
              </a:rPr>
              <a:t>major</a:t>
            </a:r>
            <a:r>
              <a:rPr lang="es-CR" sz="1600" dirty="0" smtClean="0">
                <a:solidFill>
                  <a:srgbClr val="4F6B11"/>
                </a:solidFill>
              </a:rPr>
              <a:t> </a:t>
            </a:r>
            <a:r>
              <a:rPr lang="es-CR" sz="1600" dirty="0" err="1" smtClean="0">
                <a:solidFill>
                  <a:srgbClr val="4F6B11"/>
                </a:solidFill>
              </a:rPr>
              <a:t>source</a:t>
            </a:r>
            <a:r>
              <a:rPr lang="es-CR" sz="1600" dirty="0" smtClean="0">
                <a:solidFill>
                  <a:srgbClr val="4F6B11"/>
                </a:solidFill>
              </a:rPr>
              <a:t> of </a:t>
            </a:r>
            <a:r>
              <a:rPr lang="es-CR" sz="1600" dirty="0" err="1" smtClean="0">
                <a:solidFill>
                  <a:srgbClr val="4F6B11"/>
                </a:solidFill>
              </a:rPr>
              <a:t>greenhouse</a:t>
            </a:r>
            <a:r>
              <a:rPr lang="es-CR" sz="1600" dirty="0" smtClean="0">
                <a:solidFill>
                  <a:srgbClr val="4F6B11"/>
                </a:solidFill>
              </a:rPr>
              <a:t> gases, to a net </a:t>
            </a:r>
            <a:r>
              <a:rPr lang="es-CR" sz="1600" dirty="0" err="1" smtClean="0">
                <a:solidFill>
                  <a:srgbClr val="4F6B11"/>
                </a:solidFill>
              </a:rPr>
              <a:t>sink</a:t>
            </a:r>
            <a:endParaRPr lang="es-CR" sz="1600" dirty="0" smtClean="0">
              <a:solidFill>
                <a:srgbClr val="4F6B11"/>
              </a:solidFill>
            </a:endParaRPr>
          </a:p>
          <a:p>
            <a:pPr>
              <a:lnSpc>
                <a:spcPct val="120000"/>
              </a:lnSpc>
            </a:pPr>
            <a:r>
              <a:rPr lang="es-CR" sz="1600" dirty="0" err="1" smtClean="0">
                <a:solidFill>
                  <a:srgbClr val="4F6B11"/>
                </a:solidFill>
              </a:rPr>
              <a:t>Contribute</a:t>
            </a:r>
            <a:r>
              <a:rPr lang="es-CR" sz="1600" dirty="0" smtClean="0">
                <a:solidFill>
                  <a:srgbClr val="4F6B11"/>
                </a:solidFill>
              </a:rPr>
              <a:t> to </a:t>
            </a:r>
            <a:r>
              <a:rPr lang="es-CR" sz="1600" dirty="0" err="1" smtClean="0">
                <a:solidFill>
                  <a:srgbClr val="4F6B11"/>
                </a:solidFill>
              </a:rPr>
              <a:t>sustainable</a:t>
            </a:r>
            <a:r>
              <a:rPr lang="es-CR" sz="1600" dirty="0" smtClean="0">
                <a:solidFill>
                  <a:srgbClr val="4F6B11"/>
                </a:solidFill>
              </a:rPr>
              <a:t> </a:t>
            </a:r>
            <a:r>
              <a:rPr lang="es-CR" sz="1600" dirty="0" err="1" smtClean="0">
                <a:solidFill>
                  <a:srgbClr val="4F6B11"/>
                </a:solidFill>
              </a:rPr>
              <a:t>energy</a:t>
            </a:r>
            <a:endParaRPr lang="es-CR" sz="1600" dirty="0" smtClean="0">
              <a:solidFill>
                <a:srgbClr val="4F6B11"/>
              </a:solidFill>
            </a:endParaRPr>
          </a:p>
          <a:p>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29</a:t>
            </a:fld>
            <a:endParaRPr lang="en-US"/>
          </a:p>
        </p:txBody>
      </p:sp>
    </p:spTree>
    <p:extLst>
      <p:ext uri="{BB962C8B-B14F-4D97-AF65-F5344CB8AC3E}">
        <p14:creationId xmlns:p14="http://schemas.microsoft.com/office/powerpoint/2010/main" val="225120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Extensive protected areas and wildlife, with major tourism potential</a:t>
            </a:r>
          </a:p>
          <a:p>
            <a:pPr lvl="0"/>
            <a:r>
              <a:rPr lang="en-US" sz="1200" kern="1200" dirty="0" smtClean="0">
                <a:solidFill>
                  <a:schemeClr val="tx1"/>
                </a:solidFill>
                <a:effectLst/>
                <a:latin typeface="+mn-lt"/>
                <a:ea typeface="+mn-ea"/>
                <a:cs typeface="+mn-cs"/>
              </a:rPr>
              <a:t>Other critical natural areas, either not protected or ineffective/partial protection</a:t>
            </a:r>
          </a:p>
          <a:p>
            <a:pPr lvl="0"/>
            <a:r>
              <a:rPr lang="en-US" sz="1200" kern="1200" dirty="0" smtClean="0">
                <a:solidFill>
                  <a:schemeClr val="tx1"/>
                </a:solidFill>
                <a:effectLst/>
                <a:latin typeface="+mn-lt"/>
                <a:ea typeface="+mn-ea"/>
                <a:cs typeface="+mn-cs"/>
              </a:rPr>
              <a:t>Although adequate water in places, concern about climate change, with effects already being felt</a:t>
            </a:r>
          </a:p>
          <a:p>
            <a:pPr lvl="0"/>
            <a:r>
              <a:rPr lang="en-US" sz="1200" kern="1200" dirty="0" smtClean="0">
                <a:solidFill>
                  <a:schemeClr val="tx1"/>
                </a:solidFill>
                <a:effectLst/>
                <a:latin typeface="+mn-lt"/>
                <a:ea typeface="+mn-ea"/>
                <a:cs typeface="+mn-cs"/>
              </a:rPr>
              <a:t>Recognition of need for a new “climate-smart” </a:t>
            </a:r>
            <a:r>
              <a:rPr lang="en-US" sz="1200" kern="1200" dirty="0" err="1" smtClean="0">
                <a:solidFill>
                  <a:schemeClr val="tx1"/>
                </a:solidFill>
                <a:effectLst/>
                <a:latin typeface="+mn-lt"/>
                <a:ea typeface="+mn-ea"/>
                <a:cs typeface="+mn-cs"/>
              </a:rPr>
              <a:t>ag</a:t>
            </a:r>
            <a:r>
              <a:rPr lang="en-US" sz="1200" kern="1200" dirty="0" smtClean="0">
                <a:solidFill>
                  <a:schemeClr val="tx1"/>
                </a:solidFill>
                <a:effectLst/>
                <a:latin typeface="+mn-lt"/>
                <a:ea typeface="+mn-ea"/>
                <a:cs typeface="+mn-cs"/>
              </a:rPr>
              <a:t> development approach</a:t>
            </a:r>
          </a:p>
          <a:p>
            <a:endParaRPr lang="en-US" dirty="0"/>
          </a:p>
        </p:txBody>
      </p:sp>
      <p:sp>
        <p:nvSpPr>
          <p:cNvPr id="4" name="Slide Number Placeholder 3"/>
          <p:cNvSpPr>
            <a:spLocks noGrp="1"/>
          </p:cNvSpPr>
          <p:nvPr>
            <p:ph type="sldNum" sz="quarter" idx="10"/>
          </p:nvPr>
        </p:nvSpPr>
        <p:spPr/>
        <p:txBody>
          <a:bodyPr/>
          <a:lstStyle/>
          <a:p>
            <a:fld id="{C3BBF32E-1B35-43A4-A254-81B1253CBEFB}" type="slidenum">
              <a:rPr lang="en-US" smtClean="0"/>
              <a:pPr/>
              <a:t>4</a:t>
            </a:fld>
            <a:endParaRPr lang="en-US"/>
          </a:p>
        </p:txBody>
      </p:sp>
    </p:spTree>
    <p:extLst>
      <p:ext uri="{BB962C8B-B14F-4D97-AF65-F5344CB8AC3E}">
        <p14:creationId xmlns:p14="http://schemas.microsoft.com/office/powerpoint/2010/main" val="325976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SAGOT strategy is:</a:t>
            </a:r>
          </a:p>
          <a:p>
            <a:r>
              <a:rPr lang="en-US" dirty="0" smtClean="0"/>
              <a:t>-public-private partnership</a:t>
            </a:r>
          </a:p>
          <a:p>
            <a:r>
              <a:rPr lang="en-US" dirty="0" smtClean="0"/>
              <a:t>-focus</a:t>
            </a:r>
            <a:r>
              <a:rPr lang="en-US" baseline="0" dirty="0" smtClean="0"/>
              <a:t> on smallholders</a:t>
            </a:r>
          </a:p>
          <a:p>
            <a:r>
              <a:rPr lang="en-US" baseline="0" dirty="0" smtClean="0"/>
              <a:t>-cluster approach</a:t>
            </a:r>
          </a:p>
          <a:p>
            <a:r>
              <a:rPr lang="en-US" baseline="0" dirty="0" smtClean="0"/>
              <a:t>And the are going to leverage </a:t>
            </a:r>
            <a:r>
              <a:rPr lang="en-US" baseline="0" dirty="0" err="1" smtClean="0"/>
              <a:t>partnersh</a:t>
            </a:r>
            <a:r>
              <a:rPr lang="en-US" baseline="0" dirty="0" smtClean="0"/>
              <a:t> and investments through the clusters</a:t>
            </a:r>
            <a:endParaRPr lang="en-US" dirty="0" smtClean="0"/>
          </a:p>
          <a:p>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5</a:t>
            </a:fld>
            <a:endParaRPr lang="en-US"/>
          </a:p>
        </p:txBody>
      </p:sp>
    </p:spTree>
    <p:extLst>
      <p:ext uri="{BB962C8B-B14F-4D97-AF65-F5344CB8AC3E}">
        <p14:creationId xmlns:p14="http://schemas.microsoft.com/office/powerpoint/2010/main" val="261967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do IGG at the cluster level you need a landscape approach</a:t>
            </a:r>
            <a:endParaRPr lang="en-US" dirty="0"/>
          </a:p>
        </p:txBody>
      </p:sp>
      <p:sp>
        <p:nvSpPr>
          <p:cNvPr id="4" name="Slide Number Placeholder 3"/>
          <p:cNvSpPr>
            <a:spLocks noGrp="1"/>
          </p:cNvSpPr>
          <p:nvPr>
            <p:ph type="sldNum" sz="quarter" idx="10"/>
          </p:nvPr>
        </p:nvSpPr>
        <p:spPr/>
        <p:txBody>
          <a:bodyPr/>
          <a:lstStyle/>
          <a:p>
            <a:fld id="{C3BBF32E-1B35-43A4-A254-81B1253CBEFB}" type="slidenum">
              <a:rPr lang="en-US" smtClean="0"/>
              <a:pPr/>
              <a:t>6</a:t>
            </a:fld>
            <a:endParaRPr lang="en-US"/>
          </a:p>
        </p:txBody>
      </p:sp>
    </p:spTree>
    <p:extLst>
      <p:ext uri="{BB962C8B-B14F-4D97-AF65-F5344CB8AC3E}">
        <p14:creationId xmlns:p14="http://schemas.microsoft.com/office/powerpoint/2010/main" val="296643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Sustaining</a:t>
            </a:r>
            <a:r>
              <a:rPr lang="en-US" baseline="0" dirty="0" smtClean="0"/>
              <a:t> ecosystems calls for more than action at the plot and farm scale.  We need to expand our frame to look at whole landscapes, and how the soil, water and vegetation resources being used by the many different land managers can be managed in a more coordinated way.</a:t>
            </a:r>
          </a:p>
          <a:p>
            <a:endParaRPr lang="en-US" baseline="0" dirty="0" smtClean="0"/>
          </a:p>
          <a:p>
            <a:r>
              <a:rPr lang="en-US" dirty="0" smtClean="0"/>
              <a:t>Spatially targeted and coordinated investment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C1BA32-9164-4D92-8C8B-DDF009B92530}" type="slidenum">
              <a:rPr lang="en-US" smtClean="0"/>
              <a:pPr/>
              <a:t>7</a:t>
            </a:fld>
            <a:endParaRPr lang="en-US"/>
          </a:p>
        </p:txBody>
      </p:sp>
    </p:spTree>
    <p:extLst>
      <p:ext uri="{BB962C8B-B14F-4D97-AF65-F5344CB8AC3E}">
        <p14:creationId xmlns:p14="http://schemas.microsoft.com/office/powerpoint/2010/main" val="267875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how do we achieve IGG? We can’t do this with old sectoral thinking. In many cases land is not managed to meet these objectives. Rather it is managed in a sectoral way.</a:t>
            </a:r>
            <a:endParaRPr lang="en-US" dirty="0"/>
          </a:p>
        </p:txBody>
      </p:sp>
      <p:sp>
        <p:nvSpPr>
          <p:cNvPr id="4" name="Slide Number Placeholder 3"/>
          <p:cNvSpPr>
            <a:spLocks noGrp="1"/>
          </p:cNvSpPr>
          <p:nvPr>
            <p:ph type="sldNum" sz="quarter" idx="10"/>
          </p:nvPr>
        </p:nvSpPr>
        <p:spPr/>
        <p:txBody>
          <a:bodyPr/>
          <a:lstStyle/>
          <a:p>
            <a:fld id="{0D64B588-DC7C-1243-BD09-3D510BEEEF3C}" type="slidenum">
              <a:rPr lang="en-US" smtClean="0"/>
              <a:pPr/>
              <a:t>8</a:t>
            </a:fld>
            <a:endParaRPr lang="en-US"/>
          </a:p>
        </p:txBody>
      </p:sp>
    </p:spTree>
    <p:extLst>
      <p:ext uri="{BB962C8B-B14F-4D97-AF65-F5344CB8AC3E}">
        <p14:creationId xmlns:p14="http://schemas.microsoft.com/office/powerpoint/2010/main" val="3435608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938386-BA7E-4FCA-A2F2-9D8A81869C82}" type="slidenum">
              <a:rPr lang="en-US" smtClean="0"/>
              <a:t>9</a:t>
            </a:fld>
            <a:endParaRPr lang="en-US"/>
          </a:p>
        </p:txBody>
      </p:sp>
    </p:spTree>
    <p:extLst>
      <p:ext uri="{BB962C8B-B14F-4D97-AF65-F5344CB8AC3E}">
        <p14:creationId xmlns:p14="http://schemas.microsoft.com/office/powerpoint/2010/main" val="416422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make it happen? </a:t>
            </a:r>
            <a:r>
              <a:rPr lang="en-US" sz="1200" kern="1200" dirty="0" smtClean="0">
                <a:solidFill>
                  <a:schemeClr val="tx1"/>
                </a:solidFill>
                <a:effectLst/>
                <a:latin typeface="+mn-lt"/>
                <a:ea typeface="+mn-ea"/>
                <a:cs typeface="+mn-cs"/>
              </a:rPr>
              <a:t>ACM is an on-going multi-stakeholder process that progresses through five main functions of assessing and understanding the state of the landscape to develop a common vision for change; negotiating specific desired outcomes to focus planning and management; planning and designing specific interventions; implementing activities to bring about the desired change; and evaluating the effectiveness of the actions for achieving the shared goals.</a:t>
            </a:r>
            <a:endParaRPr lang="en-US" dirty="0"/>
          </a:p>
        </p:txBody>
      </p:sp>
      <p:sp>
        <p:nvSpPr>
          <p:cNvPr id="4" name="Slide Number Placeholder 3"/>
          <p:cNvSpPr>
            <a:spLocks noGrp="1"/>
          </p:cNvSpPr>
          <p:nvPr>
            <p:ph type="sldNum" sz="quarter" idx="10"/>
          </p:nvPr>
        </p:nvSpPr>
        <p:spPr/>
        <p:txBody>
          <a:bodyPr/>
          <a:lstStyle/>
          <a:p>
            <a:fld id="{F94CB7B7-7A32-784D-AD59-54DF620CF7CE}" type="slidenum">
              <a:rPr lang="en-US" smtClean="0"/>
              <a:t>10</a:t>
            </a:fld>
            <a:endParaRPr lang="en-US"/>
          </a:p>
        </p:txBody>
      </p:sp>
    </p:spTree>
    <p:extLst>
      <p:ext uri="{BB962C8B-B14F-4D97-AF65-F5344CB8AC3E}">
        <p14:creationId xmlns:p14="http://schemas.microsoft.com/office/powerpoint/2010/main" val="1114466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CE8944"/>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83517" y="6356349"/>
            <a:ext cx="2743200" cy="365125"/>
          </a:xfrm>
        </p:spPr>
        <p:txBody>
          <a:bodyPr/>
          <a:lstStyle>
            <a:lvl1pPr>
              <a:defRPr sz="1050" b="0" i="0">
                <a:solidFill>
                  <a:srgbClr val="302B2F"/>
                </a:solidFill>
                <a:latin typeface="Franklin Gothic Medium" charset="0"/>
                <a:ea typeface="Franklin Gothic Medium" charset="0"/>
                <a:cs typeface="Franklin Gothic Medium" charset="0"/>
              </a:defRPr>
            </a:lvl1pPr>
          </a:lstStyle>
          <a:p>
            <a:r>
              <a:rPr lang="en-US" dirty="0" smtClean="0"/>
              <a:t>August 16-18, 2016</a:t>
            </a:r>
            <a:endParaRPr lang="en-US" dirty="0"/>
          </a:p>
        </p:txBody>
      </p:sp>
      <p:sp>
        <p:nvSpPr>
          <p:cNvPr id="5" name="Footer Placeholder 4"/>
          <p:cNvSpPr>
            <a:spLocks noGrp="1"/>
          </p:cNvSpPr>
          <p:nvPr>
            <p:ph type="ftr" sz="quarter" idx="11"/>
          </p:nvPr>
        </p:nvSpPr>
        <p:spPr/>
        <p:txBody>
          <a:bodyPr/>
          <a:lstStyle>
            <a:lvl1pPr>
              <a:defRPr sz="1050" b="0" i="0">
                <a:solidFill>
                  <a:srgbClr val="889158"/>
                </a:solidFill>
                <a:latin typeface="Franklin Gothic Medium" charset="0"/>
                <a:ea typeface="Franklin Gothic Medium" charset="0"/>
                <a:cs typeface="Franklin Gothic Medium" charset="0"/>
              </a:defRPr>
            </a:lvl1pPr>
          </a:lstStyle>
          <a:p>
            <a:r>
              <a:rPr lang="en-US" dirty="0" smtClean="0"/>
              <a:t>Landscape Leadership 3-Day Intensive Workshop</a:t>
            </a:r>
            <a:endParaRPr lang="en-US" dirty="0"/>
          </a:p>
        </p:txBody>
      </p:sp>
      <p:sp>
        <p:nvSpPr>
          <p:cNvPr id="6" name="Slide Number Placeholder 5"/>
          <p:cNvSpPr>
            <a:spLocks noGrp="1"/>
          </p:cNvSpPr>
          <p:nvPr>
            <p:ph type="sldNum" sz="quarter" idx="12"/>
          </p:nvPr>
        </p:nvSpPr>
        <p:spPr/>
        <p:txBody>
          <a:bodyPr/>
          <a:lstStyle>
            <a:lvl1pPr>
              <a:defRPr sz="1050" b="0" i="0">
                <a:solidFill>
                  <a:srgbClr val="889158"/>
                </a:solidFill>
                <a:latin typeface="Franklin Gothic Medium" charset="0"/>
                <a:ea typeface="Franklin Gothic Medium" charset="0"/>
                <a:cs typeface="Franklin Gothic Medium" charset="0"/>
              </a:defRPr>
            </a:lvl1pPr>
          </a:lstStyle>
          <a:p>
            <a:fld id="{DA93CF5D-E604-7B40-8881-FB4DB3FF8C4F}" type="slidenum">
              <a:rPr lang="en-US" smtClean="0"/>
              <a:pPr/>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813"/>
            <a:ext cx="3710235" cy="2049463"/>
          </a:xfrm>
          <a:prstGeom prst="rect">
            <a:avLst/>
          </a:prstGeom>
        </p:spPr>
      </p:pic>
    </p:spTree>
    <p:extLst>
      <p:ext uri="{BB962C8B-B14F-4D97-AF65-F5344CB8AC3E}">
        <p14:creationId xmlns:p14="http://schemas.microsoft.com/office/powerpoint/2010/main" val="856009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August 16-18, 2016</a:t>
            </a:r>
            <a:endParaRPr lang="en-US"/>
          </a:p>
        </p:txBody>
      </p:sp>
      <p:sp>
        <p:nvSpPr>
          <p:cNvPr id="5" name="Footer Placeholder 4"/>
          <p:cNvSpPr>
            <a:spLocks noGrp="1"/>
          </p:cNvSpPr>
          <p:nvPr>
            <p:ph type="ftr" sz="quarter" idx="11"/>
          </p:nvPr>
        </p:nvSpPr>
        <p:spPr/>
        <p:txBody>
          <a:bodyPr/>
          <a:lstStyle/>
          <a:p>
            <a:r>
              <a:rPr lang="en-US" smtClean="0"/>
              <a:t>Landscape Leadership 3-Day Intensive Workshop</a:t>
            </a:r>
            <a:endParaRPr lang="en-US"/>
          </a:p>
        </p:txBody>
      </p:sp>
      <p:sp>
        <p:nvSpPr>
          <p:cNvPr id="6" name="Slide Number Placeholder 5"/>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185150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August 16-18, 2016</a:t>
            </a:r>
            <a:endParaRPr lang="en-US"/>
          </a:p>
        </p:txBody>
      </p:sp>
      <p:sp>
        <p:nvSpPr>
          <p:cNvPr id="5" name="Footer Placeholder 4"/>
          <p:cNvSpPr>
            <a:spLocks noGrp="1"/>
          </p:cNvSpPr>
          <p:nvPr>
            <p:ph type="ftr" sz="quarter" idx="11"/>
          </p:nvPr>
        </p:nvSpPr>
        <p:spPr/>
        <p:txBody>
          <a:bodyPr/>
          <a:lstStyle/>
          <a:p>
            <a:r>
              <a:rPr lang="en-US" smtClean="0"/>
              <a:t>Landscape Leadership 3-Day Intensive Workshop</a:t>
            </a:r>
            <a:endParaRPr lang="en-US"/>
          </a:p>
        </p:txBody>
      </p:sp>
      <p:sp>
        <p:nvSpPr>
          <p:cNvPr id="6" name="Slide Number Placeholder 5"/>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125796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August 16-18, 2016</a:t>
            </a:r>
            <a:endParaRPr lang="en-US" dirty="0"/>
          </a:p>
        </p:txBody>
      </p:sp>
      <p:sp>
        <p:nvSpPr>
          <p:cNvPr id="5" name="Footer Placeholder 4"/>
          <p:cNvSpPr>
            <a:spLocks noGrp="1"/>
          </p:cNvSpPr>
          <p:nvPr>
            <p:ph type="ftr" sz="quarter" idx="11"/>
          </p:nvPr>
        </p:nvSpPr>
        <p:spPr/>
        <p:txBody>
          <a:bodyPr/>
          <a:lstStyle/>
          <a:p>
            <a:r>
              <a:rPr lang="en-US" smtClean="0"/>
              <a:t>Landscape Leadership 3-Day Intensive Workshop</a:t>
            </a:r>
            <a:endParaRPr lang="en-US"/>
          </a:p>
        </p:txBody>
      </p:sp>
      <p:sp>
        <p:nvSpPr>
          <p:cNvPr id="6" name="Slide Number Placeholder 5"/>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95226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August 16-18, 2016</a:t>
            </a:r>
            <a:endParaRPr lang="en-US"/>
          </a:p>
        </p:txBody>
      </p:sp>
      <p:sp>
        <p:nvSpPr>
          <p:cNvPr id="5" name="Footer Placeholder 4"/>
          <p:cNvSpPr>
            <a:spLocks noGrp="1"/>
          </p:cNvSpPr>
          <p:nvPr>
            <p:ph type="ftr" sz="quarter" idx="11"/>
          </p:nvPr>
        </p:nvSpPr>
        <p:spPr/>
        <p:txBody>
          <a:bodyPr/>
          <a:lstStyle/>
          <a:p>
            <a:r>
              <a:rPr lang="en-US" smtClean="0"/>
              <a:t>Landscape Leadership 3-Day Intensive Workshop</a:t>
            </a:r>
            <a:endParaRPr lang="en-US" dirty="0"/>
          </a:p>
        </p:txBody>
      </p:sp>
      <p:sp>
        <p:nvSpPr>
          <p:cNvPr id="6" name="Slide Number Placeholder 5"/>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160852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August 16-18, 2016</a:t>
            </a:r>
            <a:endParaRPr lang="en-US"/>
          </a:p>
        </p:txBody>
      </p:sp>
      <p:sp>
        <p:nvSpPr>
          <p:cNvPr id="6" name="Footer Placeholder 5"/>
          <p:cNvSpPr>
            <a:spLocks noGrp="1"/>
          </p:cNvSpPr>
          <p:nvPr>
            <p:ph type="ftr" sz="quarter" idx="11"/>
          </p:nvPr>
        </p:nvSpPr>
        <p:spPr/>
        <p:txBody>
          <a:bodyPr/>
          <a:lstStyle/>
          <a:p>
            <a:r>
              <a:rPr lang="en-US" smtClean="0"/>
              <a:t>Landscape Leadership 3-Day Intensive Workshop</a:t>
            </a:r>
            <a:endParaRPr lang="en-US" dirty="0"/>
          </a:p>
        </p:txBody>
      </p:sp>
      <p:sp>
        <p:nvSpPr>
          <p:cNvPr id="7" name="Slide Number Placeholder 6"/>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192643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August 16-18, 2016</a:t>
            </a:r>
            <a:endParaRPr lang="en-US"/>
          </a:p>
        </p:txBody>
      </p:sp>
      <p:sp>
        <p:nvSpPr>
          <p:cNvPr id="8" name="Footer Placeholder 7"/>
          <p:cNvSpPr>
            <a:spLocks noGrp="1"/>
          </p:cNvSpPr>
          <p:nvPr>
            <p:ph type="ftr" sz="quarter" idx="11"/>
          </p:nvPr>
        </p:nvSpPr>
        <p:spPr/>
        <p:txBody>
          <a:bodyPr/>
          <a:lstStyle/>
          <a:p>
            <a:r>
              <a:rPr lang="en-US" smtClean="0"/>
              <a:t>Landscape Leadership 3-Day Intensive Workshop</a:t>
            </a:r>
            <a:endParaRPr lang="en-US"/>
          </a:p>
        </p:txBody>
      </p:sp>
      <p:sp>
        <p:nvSpPr>
          <p:cNvPr id="9" name="Slide Number Placeholder 8"/>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210684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August 16-18, 2016</a:t>
            </a:r>
            <a:endParaRPr lang="en-US"/>
          </a:p>
        </p:txBody>
      </p:sp>
      <p:sp>
        <p:nvSpPr>
          <p:cNvPr id="4" name="Footer Placeholder 3"/>
          <p:cNvSpPr>
            <a:spLocks noGrp="1"/>
          </p:cNvSpPr>
          <p:nvPr>
            <p:ph type="ftr" sz="quarter" idx="11"/>
          </p:nvPr>
        </p:nvSpPr>
        <p:spPr/>
        <p:txBody>
          <a:bodyPr/>
          <a:lstStyle/>
          <a:p>
            <a:r>
              <a:rPr lang="en-US" smtClean="0"/>
              <a:t>Landscape Leadership 3-Day Intensive Workshop</a:t>
            </a:r>
            <a:endParaRPr lang="en-US"/>
          </a:p>
        </p:txBody>
      </p:sp>
      <p:sp>
        <p:nvSpPr>
          <p:cNvPr id="5" name="Slide Number Placeholder 4"/>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199920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August 16-18, 2016</a:t>
            </a:r>
            <a:endParaRPr lang="en-US"/>
          </a:p>
        </p:txBody>
      </p:sp>
      <p:sp>
        <p:nvSpPr>
          <p:cNvPr id="3" name="Footer Placeholder 2"/>
          <p:cNvSpPr>
            <a:spLocks noGrp="1"/>
          </p:cNvSpPr>
          <p:nvPr>
            <p:ph type="ftr" sz="quarter" idx="11"/>
          </p:nvPr>
        </p:nvSpPr>
        <p:spPr/>
        <p:txBody>
          <a:bodyPr/>
          <a:lstStyle/>
          <a:p>
            <a:r>
              <a:rPr lang="en-US" smtClean="0"/>
              <a:t>Landscape Leadership 3-Day Intensive Workshop</a:t>
            </a:r>
            <a:endParaRPr lang="en-US"/>
          </a:p>
        </p:txBody>
      </p:sp>
      <p:sp>
        <p:nvSpPr>
          <p:cNvPr id="4" name="Slide Number Placeholder 3"/>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113556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August 16-18, 2016</a:t>
            </a:r>
            <a:endParaRPr lang="en-US"/>
          </a:p>
        </p:txBody>
      </p:sp>
      <p:sp>
        <p:nvSpPr>
          <p:cNvPr id="6" name="Footer Placeholder 5"/>
          <p:cNvSpPr>
            <a:spLocks noGrp="1"/>
          </p:cNvSpPr>
          <p:nvPr>
            <p:ph type="ftr" sz="quarter" idx="11"/>
          </p:nvPr>
        </p:nvSpPr>
        <p:spPr/>
        <p:txBody>
          <a:bodyPr/>
          <a:lstStyle/>
          <a:p>
            <a:r>
              <a:rPr lang="en-US" smtClean="0"/>
              <a:t>Landscape Leadership 3-Day Intensive Workshop</a:t>
            </a:r>
            <a:endParaRPr lang="en-US"/>
          </a:p>
        </p:txBody>
      </p:sp>
      <p:sp>
        <p:nvSpPr>
          <p:cNvPr id="7" name="Slide Number Placeholder 6"/>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72653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August 16-18, 2016</a:t>
            </a:r>
            <a:endParaRPr lang="en-US"/>
          </a:p>
        </p:txBody>
      </p:sp>
      <p:sp>
        <p:nvSpPr>
          <p:cNvPr id="6" name="Footer Placeholder 5"/>
          <p:cNvSpPr>
            <a:spLocks noGrp="1"/>
          </p:cNvSpPr>
          <p:nvPr>
            <p:ph type="ftr" sz="quarter" idx="11"/>
          </p:nvPr>
        </p:nvSpPr>
        <p:spPr/>
        <p:txBody>
          <a:bodyPr/>
          <a:lstStyle/>
          <a:p>
            <a:r>
              <a:rPr lang="en-US" smtClean="0"/>
              <a:t>Landscape Leadership 3-Day Intensive Workshop</a:t>
            </a:r>
            <a:endParaRPr lang="en-US"/>
          </a:p>
        </p:txBody>
      </p:sp>
      <p:sp>
        <p:nvSpPr>
          <p:cNvPr id="7" name="Slide Number Placeholder 6"/>
          <p:cNvSpPr>
            <a:spLocks noGrp="1"/>
          </p:cNvSpPr>
          <p:nvPr>
            <p:ph type="sldNum" sz="quarter" idx="12"/>
          </p:nvPr>
        </p:nvSpPr>
        <p:spPr/>
        <p:txBody>
          <a:bodyPr/>
          <a:lstStyle/>
          <a:p>
            <a:fld id="{DA93CF5D-E604-7B40-8881-FB4DB3FF8C4F}" type="slidenum">
              <a:rPr lang="en-US" smtClean="0"/>
              <a:t>‹#›</a:t>
            </a:fld>
            <a:endParaRPr lang="en-US"/>
          </a:p>
        </p:txBody>
      </p:sp>
    </p:spTree>
    <p:extLst>
      <p:ext uri="{BB962C8B-B14F-4D97-AF65-F5344CB8AC3E}">
        <p14:creationId xmlns:p14="http://schemas.microsoft.com/office/powerpoint/2010/main" val="3651581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6000">
              <a:schemeClr val="bg1">
                <a:tint val="98000"/>
                <a:satMod val="130000"/>
                <a:shade val="90000"/>
                <a:lumMod val="103000"/>
                <a:alpha val="0"/>
              </a:schemeClr>
            </a:gs>
            <a:gs pos="100000">
              <a:schemeClr val="bg2">
                <a:lumMod val="85000"/>
              </a:schemeClr>
            </a:gs>
          </a:gsLst>
          <a:lin ang="5400000" scaled="0"/>
          <a:tileRect/>
        </a:gradFill>
        <a:effectLst/>
      </p:bgPr>
    </p:bg>
    <p:spTree>
      <p:nvGrpSpPr>
        <p:cNvPr id="1" name=""/>
        <p:cNvGrpSpPr/>
        <p:nvPr/>
      </p:nvGrpSpPr>
      <p:grpSpPr>
        <a:xfrm>
          <a:off x="0" y="0"/>
          <a:ext cx="0" cy="0"/>
          <a:chOff x="0" y="0"/>
          <a:chExt cx="0" cy="0"/>
        </a:xfrm>
      </p:grpSpPr>
      <p:sp>
        <p:nvSpPr>
          <p:cNvPr id="13" name="Rectangle 12"/>
          <p:cNvSpPr/>
          <p:nvPr/>
        </p:nvSpPr>
        <p:spPr>
          <a:xfrm rot="1575846">
            <a:off x="-200231" y="5894527"/>
            <a:ext cx="3809019" cy="2318097"/>
          </a:xfrm>
          <a:prstGeom prst="rect">
            <a:avLst/>
          </a:prstGeom>
          <a:solidFill>
            <a:srgbClr val="CE894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b="0" i="0">
                <a:solidFill>
                  <a:srgbClr val="302B2F"/>
                </a:solidFill>
                <a:latin typeface="Franklin Gothic Medium" charset="0"/>
                <a:ea typeface="Franklin Gothic Medium" charset="0"/>
                <a:cs typeface="Franklin Gothic Medium" charset="0"/>
              </a:defRPr>
            </a:lvl1pPr>
          </a:lstStyle>
          <a:p>
            <a:r>
              <a:rPr lang="en-US" dirty="0" smtClean="0"/>
              <a:t>August 16-18, 2016</a:t>
            </a:r>
            <a:endParaRPr lang="en-US" dirty="0"/>
          </a:p>
        </p:txBody>
      </p:sp>
      <p:sp>
        <p:nvSpPr>
          <p:cNvPr id="5" name="Footer Placeholder 4"/>
          <p:cNvSpPr>
            <a:spLocks noGrp="1"/>
          </p:cNvSpPr>
          <p:nvPr>
            <p:ph type="ftr" sz="quarter" idx="3"/>
          </p:nvPr>
        </p:nvSpPr>
        <p:spPr>
          <a:xfrm>
            <a:off x="4038599" y="6356350"/>
            <a:ext cx="4567239"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50" b="0" i="0">
                <a:solidFill>
                  <a:schemeClr val="accent2"/>
                </a:solidFill>
                <a:latin typeface="Franklin Gothic Medium" charset="0"/>
                <a:ea typeface="Franklin Gothic Medium" charset="0"/>
                <a:cs typeface="Franklin Gothic Medium" charset="0"/>
              </a:defRPr>
            </a:lvl1pPr>
          </a:lstStyle>
          <a:p>
            <a:r>
              <a:rPr lang="en-US" dirty="0" smtClean="0"/>
              <a:t>Landscape Leadership 3-Day Intensive Workshop</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b="0" i="0">
                <a:solidFill>
                  <a:schemeClr val="accent2"/>
                </a:solidFill>
                <a:latin typeface="Franklin Gothic Medium" charset="0"/>
                <a:ea typeface="Franklin Gothic Medium" charset="0"/>
                <a:cs typeface="Franklin Gothic Medium" charset="0"/>
              </a:defRPr>
            </a:lvl1pPr>
          </a:lstStyle>
          <a:p>
            <a:fld id="{DA93CF5D-E604-7B40-8881-FB4DB3FF8C4F}" type="slidenum">
              <a:rPr lang="en-US" smtClean="0"/>
              <a:pPr/>
              <a:t>‹#›</a:t>
            </a:fld>
            <a:endParaRPr lang="en-US" dirty="0"/>
          </a:p>
        </p:txBody>
      </p:sp>
      <p:pic>
        <p:nvPicPr>
          <p:cNvPr id="7" name="Picture 6"/>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rot="1297032">
            <a:off x="8984178" y="-908195"/>
            <a:ext cx="4739244" cy="4739244"/>
          </a:xfrm>
          <a:prstGeom prst="rect">
            <a:avLst/>
          </a:prstGeom>
        </p:spPr>
      </p:pic>
      <p:sp>
        <p:nvSpPr>
          <p:cNvPr id="8" name="TextBox 7"/>
          <p:cNvSpPr txBox="1"/>
          <p:nvPr userDrawn="1"/>
        </p:nvSpPr>
        <p:spPr>
          <a:xfrm>
            <a:off x="8897471" y="6418341"/>
            <a:ext cx="2456329" cy="276999"/>
          </a:xfrm>
          <a:prstGeom prst="rect">
            <a:avLst/>
          </a:prstGeom>
          <a:noFill/>
        </p:spPr>
        <p:txBody>
          <a:bodyPr wrap="square" rtlCol="0">
            <a:spAutoFit/>
          </a:bodyPr>
          <a:lstStyle/>
          <a:p>
            <a:r>
              <a:rPr lang="en-US" sz="1200" dirty="0" smtClean="0">
                <a:solidFill>
                  <a:schemeClr val="accent2"/>
                </a:solidFill>
                <a:latin typeface="Franklin Gothic Book" charset="0"/>
                <a:ea typeface="Franklin Gothic Book" charset="0"/>
                <a:cs typeface="Franklin Gothic Book" charset="0"/>
              </a:rPr>
              <a:t>© EcoAgriculture Partners</a:t>
            </a:r>
            <a:endParaRPr lang="en-US" sz="1200" dirty="0">
              <a:solidFill>
                <a:schemeClr val="accent2"/>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5424480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0" i="0" kern="1200">
          <a:solidFill>
            <a:srgbClr val="CE8944"/>
          </a:solidFill>
          <a:latin typeface="Knockout 50 Welterweight" charset="0"/>
          <a:ea typeface="Knockout 50 Welterweight" charset="0"/>
          <a:cs typeface="Knockout 50 Welterweight"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rgbClr val="302B2F"/>
          </a:solidFill>
          <a:latin typeface="Franklin Gothic Medium" charset="0"/>
          <a:ea typeface="Franklin Gothic Medium" charset="0"/>
          <a:cs typeface="Franklin Gothic Medium" charset="0"/>
        </a:defRPr>
      </a:lvl1pPr>
      <a:lvl2pPr marL="685800" indent="-228600" algn="l" defTabSz="914400" rtl="0" eaLnBrk="1" latinLnBrk="0" hangingPunct="1">
        <a:lnSpc>
          <a:spcPct val="90000"/>
        </a:lnSpc>
        <a:spcBef>
          <a:spcPts val="500"/>
        </a:spcBef>
        <a:buFont typeface="Arial"/>
        <a:buChar char="•"/>
        <a:defRPr sz="2400" b="0" i="0" kern="1200">
          <a:solidFill>
            <a:srgbClr val="302B2F"/>
          </a:solidFill>
          <a:latin typeface="Franklin Gothic Medium" charset="0"/>
          <a:ea typeface="Franklin Gothic Medium" charset="0"/>
          <a:cs typeface="Franklin Gothic Medium" charset="0"/>
        </a:defRPr>
      </a:lvl2pPr>
      <a:lvl3pPr marL="1143000" indent="-228600" algn="l" defTabSz="914400" rtl="0" eaLnBrk="1" latinLnBrk="0" hangingPunct="1">
        <a:lnSpc>
          <a:spcPct val="90000"/>
        </a:lnSpc>
        <a:spcBef>
          <a:spcPts val="500"/>
        </a:spcBef>
        <a:buFont typeface="Arial"/>
        <a:buChar char="•"/>
        <a:defRPr sz="2000" b="0" i="0" kern="1200">
          <a:solidFill>
            <a:srgbClr val="302B2F"/>
          </a:solidFill>
          <a:latin typeface="Franklin Gothic Medium" charset="0"/>
          <a:ea typeface="Franklin Gothic Medium" charset="0"/>
          <a:cs typeface="Franklin Gothic Medium" charset="0"/>
        </a:defRPr>
      </a:lvl3pPr>
      <a:lvl4pPr marL="1600200" indent="-228600" algn="l" defTabSz="914400" rtl="0" eaLnBrk="1" latinLnBrk="0" hangingPunct="1">
        <a:lnSpc>
          <a:spcPct val="90000"/>
        </a:lnSpc>
        <a:spcBef>
          <a:spcPts val="500"/>
        </a:spcBef>
        <a:buFont typeface="Arial"/>
        <a:buChar char="•"/>
        <a:defRPr sz="1800" b="0" i="0" kern="1200">
          <a:solidFill>
            <a:srgbClr val="302B2F"/>
          </a:solidFill>
          <a:latin typeface="Franklin Gothic Medium" charset="0"/>
          <a:ea typeface="Franklin Gothic Medium" charset="0"/>
          <a:cs typeface="Franklin Gothic Medium" charset="0"/>
        </a:defRPr>
      </a:lvl4pPr>
      <a:lvl5pPr marL="2057400" indent="-228600" algn="l" defTabSz="914400" rtl="0" eaLnBrk="1" latinLnBrk="0" hangingPunct="1">
        <a:lnSpc>
          <a:spcPct val="90000"/>
        </a:lnSpc>
        <a:spcBef>
          <a:spcPts val="500"/>
        </a:spcBef>
        <a:buFont typeface="Arial"/>
        <a:buChar char="•"/>
        <a:defRPr sz="1800" b="0" i="0" kern="1200">
          <a:solidFill>
            <a:srgbClr val="302B2F"/>
          </a:solidFill>
          <a:latin typeface="Franklin Gothic Medium" charset="0"/>
          <a:ea typeface="Franklin Gothic Medium" charset="0"/>
          <a:cs typeface="Franklin Gothic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hyperlink" Target="http://www.agra-alliance.org/" TargetMode="External"/><Relationship Id="rId13" Type="http://schemas.openxmlformats.org/officeDocument/2006/relationships/image" Target="../media/image27.jpeg"/><Relationship Id="rId18" Type="http://schemas.openxmlformats.org/officeDocument/2006/relationships/image" Target="../media/image32.jpeg"/><Relationship Id="rId26" Type="http://schemas.openxmlformats.org/officeDocument/2006/relationships/image" Target="../media/image38.jpeg"/><Relationship Id="rId3" Type="http://schemas.openxmlformats.org/officeDocument/2006/relationships/image" Target="../media/image21.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hyperlink" Target="http://expoweb.ift.org/IFTExpo/Data/EC/Event/Exhibitors/571/coLogo1.gif" TargetMode="External"/><Relationship Id="rId17" Type="http://schemas.openxmlformats.org/officeDocument/2006/relationships/image" Target="../media/image31.jpeg"/><Relationship Id="rId25" Type="http://schemas.openxmlformats.org/officeDocument/2006/relationships/image" Target="../media/image37.jpeg"/><Relationship Id="rId2" Type="http://schemas.openxmlformats.org/officeDocument/2006/relationships/image" Target="../media/image20.jpeg"/><Relationship Id="rId16" Type="http://schemas.openxmlformats.org/officeDocument/2006/relationships/image" Target="../media/image30.jpeg"/><Relationship Id="rId20" Type="http://schemas.openxmlformats.org/officeDocument/2006/relationships/image" Target="../media/image34.jpe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www.yara.com/" TargetMode="External"/><Relationship Id="rId11" Type="http://schemas.openxmlformats.org/officeDocument/2006/relationships/image" Target="../media/image26.jpeg"/><Relationship Id="rId24" Type="http://schemas.openxmlformats.org/officeDocument/2006/relationships/hyperlink" Target="http://www.google.co.uk/imgres?imgurl=http://news.ann24.com/wp-content/uploads/2009/08/afdb.jpg&amp;imgrefurl=http://news.ann24.com/?p=6340&amp;usg=__8zXzEotMDIRvKOJxIae1J0GtqvQ=&amp;h=307&amp;w=304&amp;sz=24&amp;hl=en&amp;start=1&amp;zoom=1&amp;um=1&amp;itbs=1&amp;tbnid=Nc5aFhgYQuo0KM:&amp;tbnh=117&amp;tbnw=116&amp;prev=/images?q=african+development+bank&amp;um=1&amp;hl=en&amp;rls=com.microsoft:en-gb:IE-SearchBox&amp;biw=1345&amp;bih=562&amp;tbs=isch:1" TargetMode="External"/><Relationship Id="rId5" Type="http://schemas.openxmlformats.org/officeDocument/2006/relationships/image" Target="../media/image22.png"/><Relationship Id="rId15" Type="http://schemas.openxmlformats.org/officeDocument/2006/relationships/image" Target="../media/image29.jpeg"/><Relationship Id="rId23" Type="http://schemas.openxmlformats.org/officeDocument/2006/relationships/image" Target="../media/image36.jpeg"/><Relationship Id="rId28" Type="http://schemas.openxmlformats.org/officeDocument/2006/relationships/image" Target="../media/image40.png"/><Relationship Id="rId10" Type="http://schemas.openxmlformats.org/officeDocument/2006/relationships/image" Target="../media/image25.jpeg"/><Relationship Id="rId19" Type="http://schemas.openxmlformats.org/officeDocument/2006/relationships/image" Target="../media/image33.png"/><Relationship Id="rId4" Type="http://schemas.openxmlformats.org/officeDocument/2006/relationships/hyperlink" Target="http://www.unilever.co.uk/" TargetMode="External"/><Relationship Id="rId9" Type="http://schemas.openxmlformats.org/officeDocument/2006/relationships/image" Target="../media/image24.png"/><Relationship Id="rId14" Type="http://schemas.openxmlformats.org/officeDocument/2006/relationships/image" Target="../media/image28.jpeg"/><Relationship Id="rId22" Type="http://schemas.openxmlformats.org/officeDocument/2006/relationships/hyperlink" Target="http://www.google.co.uk/imgres?imgurl=http://www.richmondbizsense.com/images/074_dupont.jpg&amp;imgrefurl=http://www.richmondbizsense.com/2010/08/03/dupont-to-make-20-million-investment-in-chesterfield/&amp;usg=__WyM3WvbxhVDbZirUU5d8vblnMPA=&amp;h=375&amp;w=375&amp;sz=13&amp;hl=en&amp;start=1&amp;zoom=1&amp;um=1&amp;itbs=1&amp;tbnid=jmZMGKoa_W6UCM:&amp;tbnh=122&amp;tbnw=122&amp;prev=/images?q=dupont&amp;um=1&amp;hl=en&amp;sa=N&amp;rls=com.microsoft:en-gb:IE-SearchBox&amp;biw=1345&amp;bih=562&amp;tbs=isch:1" TargetMode="External"/><Relationship Id="rId27"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069236"/>
            <a:ext cx="9144000" cy="2387600"/>
          </a:xfrm>
        </p:spPr>
        <p:txBody>
          <a:bodyPr>
            <a:normAutofit fontScale="90000"/>
          </a:bodyPr>
          <a:lstStyle/>
          <a:p>
            <a:r>
              <a:rPr lang="en-US" b="1" dirty="0" smtClean="0">
                <a:latin typeface="Calibri (Body)"/>
              </a:rPr>
              <a:t>The Land Use Dialogue in the SAGCOT </a:t>
            </a:r>
            <a:r>
              <a:rPr lang="en-US" b="1" dirty="0" err="1" smtClean="0">
                <a:latin typeface="Calibri (Body)"/>
              </a:rPr>
              <a:t>Ihemi</a:t>
            </a:r>
            <a:r>
              <a:rPr lang="en-US" b="1" dirty="0" smtClean="0">
                <a:latin typeface="Calibri (Body)"/>
              </a:rPr>
              <a:t> Cluster: Background</a:t>
            </a:r>
            <a:endParaRPr lang="en-US" b="1" dirty="0">
              <a:latin typeface="Calibri (Body)"/>
            </a:endParaRPr>
          </a:p>
        </p:txBody>
      </p:sp>
      <p:sp>
        <p:nvSpPr>
          <p:cNvPr id="4" name="Subtitle 3"/>
          <p:cNvSpPr>
            <a:spLocks noGrp="1"/>
          </p:cNvSpPr>
          <p:nvPr>
            <p:ph type="subTitle" idx="1"/>
          </p:nvPr>
        </p:nvSpPr>
        <p:spPr>
          <a:xfrm>
            <a:off x="1524000" y="4690805"/>
            <a:ext cx="9144000" cy="1655762"/>
          </a:xfrm>
        </p:spPr>
        <p:txBody>
          <a:bodyPr/>
          <a:lstStyle/>
          <a:p>
            <a:r>
              <a:rPr lang="en-US" dirty="0" smtClean="0"/>
              <a:t/>
            </a:r>
            <a:br>
              <a:rPr lang="en-US" dirty="0" smtClean="0"/>
            </a:br>
            <a:r>
              <a:rPr lang="en-US" dirty="0" smtClean="0"/>
              <a:t>November 2, 2016</a:t>
            </a:r>
            <a:endParaRPr lang="en-US" dirty="0"/>
          </a:p>
        </p:txBody>
      </p:sp>
    </p:spTree>
    <p:extLst>
      <p:ext uri="{BB962C8B-B14F-4D97-AF65-F5344CB8AC3E}">
        <p14:creationId xmlns:p14="http://schemas.microsoft.com/office/powerpoint/2010/main" val="2486020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p:cNvSpPr txBox="1">
            <a:spLocks/>
          </p:cNvSpPr>
          <p:nvPr/>
        </p:nvSpPr>
        <p:spPr>
          <a:xfrm>
            <a:off x="1989083" y="365123"/>
            <a:ext cx="9567041" cy="1325563"/>
          </a:xfrm>
          <a:prstGeom prst="rect">
            <a:avLst/>
          </a:prstGeom>
        </p:spPr>
        <p:txBody>
          <a:bodyPr/>
          <a:lstStyle>
            <a:lvl1pPr algn="l" defTabSz="914400" rtl="0" eaLnBrk="1" latinLnBrk="0" hangingPunct="1">
              <a:lnSpc>
                <a:spcPct val="90000"/>
              </a:lnSpc>
              <a:spcBef>
                <a:spcPct val="0"/>
              </a:spcBef>
              <a:buNone/>
              <a:defRPr sz="4400" b="0" i="0" kern="1200">
                <a:solidFill>
                  <a:srgbClr val="CE8944"/>
                </a:solidFill>
                <a:latin typeface="Knockout 50 Welterweight" charset="0"/>
                <a:ea typeface="Knockout 50 Welterweight" charset="0"/>
                <a:cs typeface="Knockout 50 Welterweight" charset="0"/>
              </a:defRPr>
            </a:lvl1pPr>
          </a:lstStyle>
          <a:p>
            <a:r>
              <a:rPr lang="en-US" b="1" dirty="0" smtClean="0">
                <a:latin typeface="Calibri (Body)"/>
              </a:rPr>
              <a:t>Partnership formation process</a:t>
            </a:r>
            <a:endParaRPr lang="en-US" b="1" dirty="0">
              <a:latin typeface="Calibri (Body)"/>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670" y="365125"/>
            <a:ext cx="7082658" cy="6193330"/>
          </a:xfrm>
          <a:prstGeom prst="rect">
            <a:avLst/>
          </a:prstGeom>
        </p:spPr>
      </p:pic>
    </p:spTree>
    <p:extLst>
      <p:ext uri="{BB962C8B-B14F-4D97-AF65-F5344CB8AC3E}">
        <p14:creationId xmlns:p14="http://schemas.microsoft.com/office/powerpoint/2010/main" val="427576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8"/>
            <a:ext cx="4157199" cy="1600200"/>
          </a:xfrm>
        </p:spPr>
        <p:txBody>
          <a:bodyPr>
            <a:normAutofit fontScale="90000"/>
          </a:bodyPr>
          <a:lstStyle/>
          <a:p>
            <a:r>
              <a:rPr lang="en-US" sz="3600" b="1" dirty="0">
                <a:latin typeface="Calibri (Body)"/>
              </a:rPr>
              <a:t>Integrated landscape initiatives across the globe </a:t>
            </a:r>
            <a:endParaRPr lang="en-US" b="1" dirty="0">
              <a:latin typeface="Calibri (Body)"/>
            </a:endParaRPr>
          </a:p>
        </p:txBody>
      </p:sp>
      <p:pic>
        <p:nvPicPr>
          <p:cNvPr id="7" name="Content Placeholder 6"/>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5892" b="-5892"/>
          <a:stretch/>
        </p:blipFill>
        <p:spPr>
          <a:xfrm>
            <a:off x="4996987" y="987428"/>
            <a:ext cx="6573554" cy="5190538"/>
          </a:xfrm>
          <a:prstGeom prst="rect">
            <a:avLst/>
          </a:prstGeom>
          <a:ln>
            <a:noFill/>
          </a:ln>
          <a:effectLst>
            <a:outerShdw blurRad="292100" dist="139700" dir="2700000" algn="tl" rotWithShape="0">
              <a:srgbClr val="333333">
                <a:alpha val="65000"/>
              </a:srgbClr>
            </a:outerShdw>
          </a:effectLst>
        </p:spPr>
      </p:pic>
      <p:sp>
        <p:nvSpPr>
          <p:cNvPr id="9" name="Text Placeholder 8"/>
          <p:cNvSpPr>
            <a:spLocks noGrp="1"/>
          </p:cNvSpPr>
          <p:nvPr>
            <p:ph type="body" sz="half" idx="2"/>
          </p:nvPr>
        </p:nvSpPr>
        <p:spPr>
          <a:xfrm>
            <a:off x="778316" y="3074989"/>
            <a:ext cx="3932237" cy="3281361"/>
          </a:xfrm>
        </p:spPr>
        <p:txBody>
          <a:bodyPr>
            <a:normAutofit/>
          </a:bodyPr>
          <a:lstStyle/>
          <a:p>
            <a:r>
              <a:rPr lang="en-US" sz="1800" dirty="0" smtClean="0"/>
              <a:t>Source: </a:t>
            </a:r>
            <a:r>
              <a:rPr lang="en-US" sz="1800" i="1" dirty="0" smtClean="0"/>
              <a:t>The Little Sustainable Landscapes Book, </a:t>
            </a:r>
            <a:r>
              <a:rPr lang="en-US" sz="1800" dirty="0" smtClean="0"/>
              <a:t>2015</a:t>
            </a:r>
            <a:r>
              <a:rPr lang="en-US" sz="1800" i="1" dirty="0" smtClean="0"/>
              <a:t>.</a:t>
            </a:r>
            <a:r>
              <a:rPr lang="en-US" sz="1800" dirty="0" smtClean="0"/>
              <a:t> Estrada-</a:t>
            </a:r>
          </a:p>
          <a:p>
            <a:r>
              <a:rPr lang="en-US" sz="1800" dirty="0" smtClean="0"/>
              <a:t>Data from </a:t>
            </a:r>
            <a:r>
              <a:rPr lang="en-US" sz="1800" dirty="0" err="1" smtClean="0"/>
              <a:t>Carmona,et</a:t>
            </a:r>
            <a:r>
              <a:rPr lang="en-US" sz="1800" dirty="0" smtClean="0"/>
              <a:t> </a:t>
            </a:r>
            <a:r>
              <a:rPr lang="en-US" sz="1800" dirty="0"/>
              <a:t>al (2014</a:t>
            </a:r>
            <a:r>
              <a:rPr lang="en-US" sz="1800" dirty="0" smtClean="0"/>
              <a:t>); Martin-</a:t>
            </a:r>
            <a:r>
              <a:rPr lang="en-US" sz="1800" dirty="0" err="1" smtClean="0"/>
              <a:t>Rubi,et</a:t>
            </a:r>
            <a:r>
              <a:rPr lang="en-US" sz="1800" dirty="0" smtClean="0"/>
              <a:t> </a:t>
            </a:r>
            <a:r>
              <a:rPr lang="en-US" sz="1800" dirty="0"/>
              <a:t>al (forthcoming); Milder, et al (2014); </a:t>
            </a:r>
            <a:r>
              <a:rPr lang="en-US" sz="1800" dirty="0" err="1"/>
              <a:t>Zanzanaini</a:t>
            </a:r>
            <a:r>
              <a:rPr lang="en-US" sz="1800" dirty="0"/>
              <a:t>, et al (2015</a:t>
            </a:r>
            <a:r>
              <a:rPr lang="en-US" sz="1800" dirty="0" smtClean="0"/>
              <a:t>)</a:t>
            </a:r>
            <a:endParaRPr lang="en-US" sz="1800" dirty="0"/>
          </a:p>
        </p:txBody>
      </p:sp>
    </p:spTree>
    <p:extLst>
      <p:ext uri="{BB962C8B-B14F-4D97-AF65-F5344CB8AC3E}">
        <p14:creationId xmlns:p14="http://schemas.microsoft.com/office/powerpoint/2010/main" val="1208459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August 16-18, 2016</a:t>
            </a:r>
            <a:endParaRPr lang="en-US"/>
          </a:p>
        </p:txBody>
      </p:sp>
      <p:sp>
        <p:nvSpPr>
          <p:cNvPr id="3" name="Footer Placeholder 2"/>
          <p:cNvSpPr>
            <a:spLocks noGrp="1"/>
          </p:cNvSpPr>
          <p:nvPr>
            <p:ph type="ftr" sz="quarter" idx="11"/>
          </p:nvPr>
        </p:nvSpPr>
        <p:spPr/>
        <p:txBody>
          <a:bodyPr/>
          <a:lstStyle/>
          <a:p>
            <a:r>
              <a:rPr lang="en-US" smtClean="0"/>
              <a:t>Landscape Leadership 3-Day Intensive Workshop</a:t>
            </a:r>
            <a:endParaRPr lang="en-US"/>
          </a:p>
        </p:txBody>
      </p:sp>
      <p:sp>
        <p:nvSpPr>
          <p:cNvPr id="4" name="Slide Number Placeholder 3"/>
          <p:cNvSpPr>
            <a:spLocks noGrp="1"/>
          </p:cNvSpPr>
          <p:nvPr>
            <p:ph type="sldNum" sz="quarter" idx="12"/>
          </p:nvPr>
        </p:nvSpPr>
        <p:spPr/>
        <p:txBody>
          <a:bodyPr/>
          <a:lstStyle/>
          <a:p>
            <a:fld id="{DA93CF5D-E604-7B40-8881-FB4DB3FF8C4F}" type="slidenum">
              <a:rPr lang="en-US" smtClean="0"/>
              <a:t>12</a:t>
            </a:fld>
            <a:endParaRPr lang="en-US"/>
          </a:p>
        </p:txBody>
      </p:sp>
      <p:sp>
        <p:nvSpPr>
          <p:cNvPr id="12" name="TextBox 11"/>
          <p:cNvSpPr txBox="1"/>
          <p:nvPr/>
        </p:nvSpPr>
        <p:spPr>
          <a:xfrm>
            <a:off x="6629399" y="5421087"/>
            <a:ext cx="4724401" cy="261610"/>
          </a:xfrm>
          <a:prstGeom prst="rect">
            <a:avLst/>
          </a:prstGeom>
          <a:noFill/>
        </p:spPr>
        <p:txBody>
          <a:bodyPr wrap="square" rtlCol="0">
            <a:spAutoFit/>
          </a:bodyPr>
          <a:lstStyle/>
          <a:p>
            <a:pPr algn="r"/>
            <a:r>
              <a:rPr lang="es-US" sz="1100" dirty="0" err="1">
                <a:solidFill>
                  <a:schemeClr val="bg1"/>
                </a:solidFill>
                <a:latin typeface="Corbel" panose="020B0503020204020204" pitchFamily="34" charset="0"/>
              </a:rPr>
              <a:t>Photo</a:t>
            </a:r>
            <a:r>
              <a:rPr lang="es-US" sz="1100" dirty="0">
                <a:solidFill>
                  <a:schemeClr val="bg1"/>
                </a:solidFill>
                <a:latin typeface="Corbel" panose="020B0503020204020204" pitchFamily="34" charset="0"/>
              </a:rPr>
              <a:t>: City of Curitiba (</a:t>
            </a:r>
            <a:r>
              <a:rPr lang="en-US" sz="1100" i="1" dirty="0">
                <a:solidFill>
                  <a:schemeClr val="bg1"/>
                </a:solidFill>
                <a:latin typeface="Corbel" panose="020B0503020204020204" pitchFamily="34" charset="0"/>
              </a:rPr>
              <a:t>Secretariat of the Convention on Biological Diversity</a:t>
            </a:r>
            <a:r>
              <a:rPr lang="es-US" sz="1100" dirty="0">
                <a:solidFill>
                  <a:schemeClr val="bg1"/>
                </a:solidFill>
                <a:latin typeface="Corbel" panose="020B0503020204020204" pitchFamily="34" charset="0"/>
              </a:rPr>
              <a:t>)</a:t>
            </a:r>
            <a:endParaRPr lang="en-US" sz="1100" dirty="0">
              <a:solidFill>
                <a:schemeClr val="bg1"/>
              </a:solidFill>
              <a:latin typeface="Corbel" panose="020B0503020204020204" pitchFamily="34" charset="0"/>
            </a:endParaRPr>
          </a:p>
        </p:txBody>
      </p:sp>
      <p:sp>
        <p:nvSpPr>
          <p:cNvPr id="5" name="Picture Placeholder 4"/>
          <p:cNvSpPr>
            <a:spLocks noGrp="1"/>
          </p:cNvSpPr>
          <p:nvPr>
            <p:ph type="pic" idx="1"/>
          </p:nvPr>
        </p:nvSpPr>
        <p:spPr/>
      </p:sp>
      <p:pic>
        <p:nvPicPr>
          <p:cNvPr id="9" name="Picture 8" descr="C:\Users\ECO_USER\Downloads\Ihemi Cluster Thematic Map (2012-05-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7736"/>
            <a:ext cx="12293599" cy="7046687"/>
          </a:xfrm>
          <a:prstGeom prst="rect">
            <a:avLst/>
          </a:prstGeom>
          <a:noFill/>
          <a:ln>
            <a:noFill/>
          </a:ln>
        </p:spPr>
      </p:pic>
    </p:spTree>
    <p:extLst>
      <p:ext uri="{BB962C8B-B14F-4D97-AF65-F5344CB8AC3E}">
        <p14:creationId xmlns:p14="http://schemas.microsoft.com/office/powerpoint/2010/main" val="1240290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Body)"/>
              </a:rPr>
              <a:t>Land use patterns</a:t>
            </a:r>
            <a:endParaRPr lang="en-US" b="1" dirty="0">
              <a:latin typeface="Calibri (Body)"/>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06772824"/>
              </p:ext>
            </p:extLst>
          </p:nvPr>
        </p:nvGraphicFramePr>
        <p:xfrm>
          <a:off x="1364343" y="1690688"/>
          <a:ext cx="9695544" cy="4557495"/>
        </p:xfrm>
        <a:graphic>
          <a:graphicData uri="http://schemas.openxmlformats.org/drawingml/2006/table">
            <a:tbl>
              <a:tblPr firstRow="1" firstCol="1" bandRow="1">
                <a:tableStyleId>{5C22544A-7EE6-4342-B048-85BDC9FD1C3A}</a:tableStyleId>
              </a:tblPr>
              <a:tblGrid>
                <a:gridCol w="3231848"/>
                <a:gridCol w="3231848"/>
                <a:gridCol w="3231848"/>
              </a:tblGrid>
              <a:tr h="350577">
                <a:tc>
                  <a:txBody>
                    <a:bodyPr/>
                    <a:lstStyle/>
                    <a:p>
                      <a:pPr marL="0" marR="0">
                        <a:spcBef>
                          <a:spcPts val="0"/>
                        </a:spcBef>
                        <a:spcAft>
                          <a:spcPts val="0"/>
                        </a:spcAft>
                      </a:pPr>
                      <a:r>
                        <a:rPr lang="en-US" sz="1100" dirty="0">
                          <a:effectLst/>
                        </a:rPr>
                        <a:t>Land cover</a:t>
                      </a:r>
                      <a:endParaRPr lang="en-US" sz="1100" dirty="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Area (sq. km.)</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Per cent of total land</a:t>
                      </a:r>
                      <a:endParaRPr lang="en-US" sz="1100">
                        <a:solidFill>
                          <a:srgbClr val="000000"/>
                        </a:solidFill>
                        <a:effectLst/>
                        <a:latin typeface="Franklin Gothic Book"/>
                        <a:ea typeface="Times New Roman"/>
                        <a:cs typeface="Times New Roman"/>
                      </a:endParaRPr>
                    </a:p>
                  </a:txBody>
                  <a:tcPr marL="68580" marR="68580" marT="0" marB="0"/>
                </a:tc>
              </a:tr>
              <a:tr h="350577">
                <a:tc>
                  <a:txBody>
                    <a:bodyPr/>
                    <a:lstStyle/>
                    <a:p>
                      <a:pPr marL="0" marR="0">
                        <a:spcBef>
                          <a:spcPts val="0"/>
                        </a:spcBef>
                        <a:spcAft>
                          <a:spcPts val="0"/>
                        </a:spcAft>
                      </a:pPr>
                      <a:r>
                        <a:rPr lang="en-US" sz="1100">
                          <a:effectLst/>
                        </a:rPr>
                        <a:t>Artificial areas</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18.1</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0.1%</a:t>
                      </a:r>
                      <a:endParaRPr lang="en-US" sz="1100">
                        <a:solidFill>
                          <a:srgbClr val="000000"/>
                        </a:solidFill>
                        <a:effectLst/>
                        <a:latin typeface="Franklin Gothic Book"/>
                        <a:ea typeface="Times New Roman"/>
                        <a:cs typeface="Times New Roman"/>
                      </a:endParaRPr>
                    </a:p>
                  </a:txBody>
                  <a:tcPr marL="68580" marR="68580" marT="0" marB="0"/>
                </a:tc>
              </a:tr>
              <a:tr h="701151">
                <a:tc>
                  <a:txBody>
                    <a:bodyPr/>
                    <a:lstStyle/>
                    <a:p>
                      <a:pPr marL="0" marR="0">
                        <a:spcBef>
                          <a:spcPts val="0"/>
                        </a:spcBef>
                        <a:spcAft>
                          <a:spcPts val="0"/>
                        </a:spcAft>
                      </a:pPr>
                      <a:r>
                        <a:rPr lang="en-US" sz="1100">
                          <a:effectLst/>
                        </a:rPr>
                        <a:t>Croplands (crops occupy &gt;70% of area)</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213.8</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1.5%</a:t>
                      </a:r>
                      <a:endParaRPr lang="en-US" sz="1100">
                        <a:solidFill>
                          <a:srgbClr val="000000"/>
                        </a:solidFill>
                        <a:effectLst/>
                        <a:latin typeface="Franklin Gothic Book"/>
                        <a:ea typeface="Times New Roman"/>
                        <a:cs typeface="Times New Roman"/>
                      </a:endParaRPr>
                    </a:p>
                  </a:txBody>
                  <a:tcPr marL="68580" marR="68580" marT="0" marB="0"/>
                </a:tc>
              </a:tr>
              <a:tr h="701151">
                <a:tc>
                  <a:txBody>
                    <a:bodyPr/>
                    <a:lstStyle/>
                    <a:p>
                      <a:pPr marL="0" marR="0">
                        <a:spcBef>
                          <a:spcPts val="0"/>
                        </a:spcBef>
                        <a:spcAft>
                          <a:spcPts val="0"/>
                        </a:spcAft>
                      </a:pPr>
                      <a:r>
                        <a:rPr lang="en-US" sz="1100">
                          <a:effectLst/>
                        </a:rPr>
                        <a:t>Mosaic croplands (crops occupy &lt;70% of area)</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dirty="0">
                          <a:effectLst/>
                        </a:rPr>
                        <a:t>3,529.7</a:t>
                      </a:r>
                      <a:endParaRPr lang="en-US" sz="1100" dirty="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24.4%</a:t>
                      </a:r>
                      <a:endParaRPr lang="en-US" sz="1100">
                        <a:solidFill>
                          <a:srgbClr val="000000"/>
                        </a:solidFill>
                        <a:effectLst/>
                        <a:latin typeface="Franklin Gothic Book"/>
                        <a:ea typeface="Times New Roman"/>
                        <a:cs typeface="Times New Roman"/>
                      </a:endParaRPr>
                    </a:p>
                  </a:txBody>
                  <a:tcPr marL="68580" marR="68580" marT="0" marB="0"/>
                </a:tc>
              </a:tr>
              <a:tr h="350577">
                <a:tc>
                  <a:txBody>
                    <a:bodyPr/>
                    <a:lstStyle/>
                    <a:p>
                      <a:pPr marL="0" marR="0">
                        <a:spcBef>
                          <a:spcPts val="0"/>
                        </a:spcBef>
                        <a:spcAft>
                          <a:spcPts val="0"/>
                        </a:spcAft>
                      </a:pPr>
                      <a:r>
                        <a:rPr lang="en-US" sz="1100">
                          <a:effectLst/>
                        </a:rPr>
                        <a:t>Evergreen forest</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738.7</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dirty="0">
                          <a:effectLst/>
                        </a:rPr>
                        <a:t>5.1%</a:t>
                      </a:r>
                      <a:endParaRPr lang="en-US" sz="1100" dirty="0">
                        <a:solidFill>
                          <a:srgbClr val="000000"/>
                        </a:solidFill>
                        <a:effectLst/>
                        <a:latin typeface="Franklin Gothic Book"/>
                        <a:ea typeface="Times New Roman"/>
                        <a:cs typeface="Times New Roman"/>
                      </a:endParaRPr>
                    </a:p>
                  </a:txBody>
                  <a:tcPr marL="68580" marR="68580" marT="0" marB="0"/>
                </a:tc>
              </a:tr>
              <a:tr h="350577">
                <a:tc>
                  <a:txBody>
                    <a:bodyPr/>
                    <a:lstStyle/>
                    <a:p>
                      <a:pPr marL="0" marR="0">
                        <a:spcBef>
                          <a:spcPts val="0"/>
                        </a:spcBef>
                        <a:spcAft>
                          <a:spcPts val="0"/>
                        </a:spcAft>
                      </a:pPr>
                      <a:r>
                        <a:rPr lang="en-US" sz="1100">
                          <a:effectLst/>
                        </a:rPr>
                        <a:t>Deciduous forest</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2,753.7</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19.1%</a:t>
                      </a:r>
                      <a:endParaRPr lang="en-US" sz="1100">
                        <a:solidFill>
                          <a:srgbClr val="000000"/>
                        </a:solidFill>
                        <a:effectLst/>
                        <a:latin typeface="Franklin Gothic Book"/>
                        <a:ea typeface="Times New Roman"/>
                        <a:cs typeface="Times New Roman"/>
                      </a:endParaRPr>
                    </a:p>
                  </a:txBody>
                  <a:tcPr marL="68580" marR="68580" marT="0" marB="0"/>
                </a:tc>
              </a:tr>
              <a:tr h="350577">
                <a:tc>
                  <a:txBody>
                    <a:bodyPr/>
                    <a:lstStyle/>
                    <a:p>
                      <a:pPr marL="0" marR="0">
                        <a:spcBef>
                          <a:spcPts val="0"/>
                        </a:spcBef>
                        <a:spcAft>
                          <a:spcPts val="0"/>
                        </a:spcAft>
                      </a:pPr>
                      <a:r>
                        <a:rPr lang="en-US" sz="1100">
                          <a:effectLst/>
                        </a:rPr>
                        <a:t>Woodland</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2,724.0</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18.8%</a:t>
                      </a:r>
                      <a:endParaRPr lang="en-US" sz="1100">
                        <a:solidFill>
                          <a:srgbClr val="000000"/>
                        </a:solidFill>
                        <a:effectLst/>
                        <a:latin typeface="Franklin Gothic Book"/>
                        <a:ea typeface="Times New Roman"/>
                        <a:cs typeface="Times New Roman"/>
                      </a:endParaRPr>
                    </a:p>
                  </a:txBody>
                  <a:tcPr marL="68580" marR="68580" marT="0" marB="0"/>
                </a:tc>
              </a:tr>
              <a:tr h="350577">
                <a:tc>
                  <a:txBody>
                    <a:bodyPr/>
                    <a:lstStyle/>
                    <a:p>
                      <a:pPr marL="0" marR="0">
                        <a:spcBef>
                          <a:spcPts val="0"/>
                        </a:spcBef>
                        <a:spcAft>
                          <a:spcPts val="0"/>
                        </a:spcAft>
                      </a:pPr>
                      <a:r>
                        <a:rPr lang="en-US" sz="1100">
                          <a:effectLst/>
                        </a:rPr>
                        <a:t>Shrubland</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3,232.4</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22.4%</a:t>
                      </a:r>
                      <a:endParaRPr lang="en-US" sz="1100">
                        <a:solidFill>
                          <a:srgbClr val="000000"/>
                        </a:solidFill>
                        <a:effectLst/>
                        <a:latin typeface="Franklin Gothic Book"/>
                        <a:ea typeface="Times New Roman"/>
                        <a:cs typeface="Times New Roman"/>
                      </a:endParaRPr>
                    </a:p>
                  </a:txBody>
                  <a:tcPr marL="68580" marR="68580" marT="0" marB="0"/>
                </a:tc>
              </a:tr>
              <a:tr h="350577">
                <a:tc>
                  <a:txBody>
                    <a:bodyPr/>
                    <a:lstStyle/>
                    <a:p>
                      <a:pPr marL="0" marR="0">
                        <a:spcBef>
                          <a:spcPts val="0"/>
                        </a:spcBef>
                        <a:spcAft>
                          <a:spcPts val="0"/>
                        </a:spcAft>
                      </a:pPr>
                      <a:r>
                        <a:rPr lang="en-US" sz="1100">
                          <a:effectLst/>
                        </a:rPr>
                        <a:t>Grassland</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1,114.6</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7.7%</a:t>
                      </a:r>
                      <a:endParaRPr lang="en-US" sz="1100">
                        <a:solidFill>
                          <a:srgbClr val="000000"/>
                        </a:solidFill>
                        <a:effectLst/>
                        <a:latin typeface="Franklin Gothic Book"/>
                        <a:ea typeface="Times New Roman"/>
                        <a:cs typeface="Times New Roman"/>
                      </a:endParaRPr>
                    </a:p>
                  </a:txBody>
                  <a:tcPr marL="68580" marR="68580" marT="0" marB="0"/>
                </a:tc>
              </a:tr>
              <a:tr h="350577">
                <a:tc>
                  <a:txBody>
                    <a:bodyPr/>
                    <a:lstStyle/>
                    <a:p>
                      <a:pPr marL="0" marR="0">
                        <a:spcBef>
                          <a:spcPts val="0"/>
                        </a:spcBef>
                        <a:spcAft>
                          <a:spcPts val="0"/>
                        </a:spcAft>
                      </a:pPr>
                      <a:r>
                        <a:rPr lang="en-US" sz="1100">
                          <a:effectLst/>
                        </a:rPr>
                        <a:t>Wetland</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115.0</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a:effectLst/>
                        </a:rPr>
                        <a:t>0.8%</a:t>
                      </a:r>
                      <a:endParaRPr lang="en-US" sz="1100">
                        <a:solidFill>
                          <a:srgbClr val="000000"/>
                        </a:solidFill>
                        <a:effectLst/>
                        <a:latin typeface="Franklin Gothic Book"/>
                        <a:ea typeface="Times New Roman"/>
                        <a:cs typeface="Times New Roman"/>
                      </a:endParaRPr>
                    </a:p>
                  </a:txBody>
                  <a:tcPr marL="68580" marR="68580" marT="0" marB="0"/>
                </a:tc>
              </a:tr>
              <a:tr h="350577">
                <a:tc>
                  <a:txBody>
                    <a:bodyPr/>
                    <a:lstStyle/>
                    <a:p>
                      <a:pPr marL="0" marR="0">
                        <a:spcBef>
                          <a:spcPts val="0"/>
                        </a:spcBef>
                        <a:spcAft>
                          <a:spcPts val="0"/>
                        </a:spcAft>
                      </a:pPr>
                      <a:r>
                        <a:rPr lang="en-US" sz="1100">
                          <a:effectLst/>
                        </a:rPr>
                        <a:t>Total land area</a:t>
                      </a:r>
                      <a:endParaRPr lang="en-US" sz="110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dirty="0">
                          <a:effectLst/>
                        </a:rPr>
                        <a:t>14,451.3</a:t>
                      </a:r>
                      <a:endParaRPr lang="en-US" sz="1100" dirty="0">
                        <a:solidFill>
                          <a:srgbClr val="000000"/>
                        </a:solidFill>
                        <a:effectLst/>
                        <a:latin typeface="Franklin Gothic Book"/>
                        <a:ea typeface="Times New Roman"/>
                        <a:cs typeface="Times New Roman"/>
                      </a:endParaRPr>
                    </a:p>
                  </a:txBody>
                  <a:tcPr marL="68580" marR="68580" marT="0" marB="0"/>
                </a:tc>
                <a:tc>
                  <a:txBody>
                    <a:bodyPr/>
                    <a:lstStyle/>
                    <a:p>
                      <a:pPr marL="0" marR="0">
                        <a:spcBef>
                          <a:spcPts val="0"/>
                        </a:spcBef>
                        <a:spcAft>
                          <a:spcPts val="0"/>
                        </a:spcAft>
                      </a:pPr>
                      <a:r>
                        <a:rPr lang="en-US" sz="1100" dirty="0">
                          <a:effectLst/>
                        </a:rPr>
                        <a:t>100.0%</a:t>
                      </a:r>
                      <a:endParaRPr lang="en-US" sz="1100" dirty="0">
                        <a:solidFill>
                          <a:srgbClr val="000000"/>
                        </a:solidFill>
                        <a:effectLst/>
                        <a:latin typeface="Franklin Gothic Book"/>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043104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Body)"/>
              </a:rPr>
              <a:t>Agriculture, livestock and commercial forestry</a:t>
            </a:r>
            <a:endParaRPr lang="en-US" b="1" dirty="0">
              <a:latin typeface="Calibri (Body)"/>
            </a:endParaRPr>
          </a:p>
        </p:txBody>
      </p:sp>
      <p:sp>
        <p:nvSpPr>
          <p:cNvPr id="3" name="Content Placeholder 2"/>
          <p:cNvSpPr>
            <a:spLocks noGrp="1"/>
          </p:cNvSpPr>
          <p:nvPr>
            <p:ph idx="1"/>
          </p:nvPr>
        </p:nvSpPr>
        <p:spPr/>
        <p:txBody>
          <a:bodyPr>
            <a:normAutofit/>
          </a:bodyPr>
          <a:lstStyle/>
          <a:p>
            <a:r>
              <a:rPr lang="en-US" dirty="0" smtClean="0"/>
              <a:t>Iringa is the country’s leading region for potatoes and tomatoes</a:t>
            </a:r>
          </a:p>
          <a:p>
            <a:r>
              <a:rPr lang="en-US" dirty="0" smtClean="0"/>
              <a:t>Important producer of tea, </a:t>
            </a:r>
            <a:r>
              <a:rPr lang="en-US" dirty="0">
                <a:solidFill>
                  <a:schemeClr val="tx1"/>
                </a:solidFill>
              </a:rPr>
              <a:t>sunflower and processed fruits and vegetables</a:t>
            </a:r>
            <a:r>
              <a:rPr lang="en-US" dirty="0" smtClean="0"/>
              <a:t> </a:t>
            </a:r>
          </a:p>
          <a:p>
            <a:r>
              <a:rPr lang="en-US" dirty="0" smtClean="0"/>
              <a:t>Climate variability effecting maize </a:t>
            </a:r>
          </a:p>
          <a:p>
            <a:r>
              <a:rPr lang="en-US" dirty="0" smtClean="0"/>
              <a:t>Sunflower and </a:t>
            </a:r>
            <a:r>
              <a:rPr lang="en-US" dirty="0" err="1" smtClean="0"/>
              <a:t>simsim</a:t>
            </a:r>
            <a:r>
              <a:rPr lang="en-US" dirty="0" smtClean="0"/>
              <a:t> are maize alternatives</a:t>
            </a:r>
          </a:p>
          <a:p>
            <a:r>
              <a:rPr lang="en-US" dirty="0" smtClean="0"/>
              <a:t>Livestock is </a:t>
            </a:r>
            <a:r>
              <a:rPr lang="en-US" dirty="0" smtClean="0">
                <a:solidFill>
                  <a:schemeClr val="tx1"/>
                </a:solidFill>
              </a:rPr>
              <a:t>second </a:t>
            </a:r>
            <a:r>
              <a:rPr lang="en-US" dirty="0">
                <a:solidFill>
                  <a:schemeClr val="tx1"/>
                </a:solidFill>
              </a:rPr>
              <a:t>most important economic activity </a:t>
            </a:r>
            <a:endParaRPr lang="en-US" dirty="0" smtClean="0"/>
          </a:p>
          <a:p>
            <a:r>
              <a:rPr lang="en-US" dirty="0" smtClean="0"/>
              <a:t>Commercial forestry also important in future economic development </a:t>
            </a:r>
          </a:p>
        </p:txBody>
      </p:sp>
    </p:spTree>
    <p:extLst>
      <p:ext uri="{BB962C8B-B14F-4D97-AF65-F5344CB8AC3E}">
        <p14:creationId xmlns:p14="http://schemas.microsoft.com/office/powerpoint/2010/main" val="2881338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August 16-18, 2016</a:t>
            </a:r>
            <a:endParaRPr lang="en-US"/>
          </a:p>
        </p:txBody>
      </p:sp>
      <p:sp>
        <p:nvSpPr>
          <p:cNvPr id="3" name="Footer Placeholder 2"/>
          <p:cNvSpPr>
            <a:spLocks noGrp="1"/>
          </p:cNvSpPr>
          <p:nvPr>
            <p:ph type="ftr" sz="quarter" idx="11"/>
          </p:nvPr>
        </p:nvSpPr>
        <p:spPr/>
        <p:txBody>
          <a:bodyPr/>
          <a:lstStyle/>
          <a:p>
            <a:r>
              <a:rPr lang="en-US" smtClean="0"/>
              <a:t>Landscape Leadership 3-Day Intensive Workshop</a:t>
            </a:r>
            <a:endParaRPr lang="en-US"/>
          </a:p>
        </p:txBody>
      </p:sp>
      <p:sp>
        <p:nvSpPr>
          <p:cNvPr id="4" name="Slide Number Placeholder 3"/>
          <p:cNvSpPr>
            <a:spLocks noGrp="1"/>
          </p:cNvSpPr>
          <p:nvPr>
            <p:ph type="sldNum" sz="quarter" idx="12"/>
          </p:nvPr>
        </p:nvSpPr>
        <p:spPr/>
        <p:txBody>
          <a:bodyPr/>
          <a:lstStyle/>
          <a:p>
            <a:fld id="{DA93CF5D-E604-7B40-8881-FB4DB3FF8C4F}" type="slidenum">
              <a:rPr lang="en-US" smtClean="0"/>
              <a:t>15</a:t>
            </a:fld>
            <a:endParaRPr lang="en-US"/>
          </a:p>
        </p:txBody>
      </p:sp>
      <p:sp>
        <p:nvSpPr>
          <p:cNvPr id="12" name="TextBox 11"/>
          <p:cNvSpPr txBox="1"/>
          <p:nvPr/>
        </p:nvSpPr>
        <p:spPr>
          <a:xfrm>
            <a:off x="6629399" y="5421087"/>
            <a:ext cx="4724401" cy="261610"/>
          </a:xfrm>
          <a:prstGeom prst="rect">
            <a:avLst/>
          </a:prstGeom>
          <a:noFill/>
        </p:spPr>
        <p:txBody>
          <a:bodyPr wrap="square" rtlCol="0">
            <a:spAutoFit/>
          </a:bodyPr>
          <a:lstStyle/>
          <a:p>
            <a:pPr algn="r"/>
            <a:r>
              <a:rPr lang="es-US" sz="1100" dirty="0" err="1">
                <a:solidFill>
                  <a:schemeClr val="bg1"/>
                </a:solidFill>
                <a:latin typeface="Corbel" panose="020B0503020204020204" pitchFamily="34" charset="0"/>
              </a:rPr>
              <a:t>Photo</a:t>
            </a:r>
            <a:r>
              <a:rPr lang="es-US" sz="1100" dirty="0">
                <a:solidFill>
                  <a:schemeClr val="bg1"/>
                </a:solidFill>
                <a:latin typeface="Corbel" panose="020B0503020204020204" pitchFamily="34" charset="0"/>
              </a:rPr>
              <a:t>: City of Curitiba (</a:t>
            </a:r>
            <a:r>
              <a:rPr lang="en-US" sz="1100" i="1" dirty="0">
                <a:solidFill>
                  <a:schemeClr val="bg1"/>
                </a:solidFill>
                <a:latin typeface="Corbel" panose="020B0503020204020204" pitchFamily="34" charset="0"/>
              </a:rPr>
              <a:t>Secretariat of the Convention on Biological Diversity</a:t>
            </a:r>
            <a:r>
              <a:rPr lang="es-US" sz="1100" dirty="0">
                <a:solidFill>
                  <a:schemeClr val="bg1"/>
                </a:solidFill>
                <a:latin typeface="Corbel" panose="020B0503020204020204" pitchFamily="34" charset="0"/>
              </a:rPr>
              <a:t>)</a:t>
            </a:r>
            <a:endParaRPr lang="en-US" sz="1100" dirty="0">
              <a:solidFill>
                <a:schemeClr val="bg1"/>
              </a:solidFill>
              <a:latin typeface="Corbel" panose="020B0503020204020204" pitchFamily="34" charset="0"/>
            </a:endParaRPr>
          </a:p>
        </p:txBody>
      </p:sp>
      <p:sp>
        <p:nvSpPr>
          <p:cNvPr id="5" name="Picture Placeholder 4"/>
          <p:cNvSpPr>
            <a:spLocks noGrp="1"/>
          </p:cNvSpPr>
          <p:nvPr>
            <p:ph type="pic" idx="1"/>
          </p:nvPr>
        </p:nvSpPr>
        <p:spPr/>
      </p:sp>
      <p:pic>
        <p:nvPicPr>
          <p:cNvPr id="9" name="Picture 8" descr="C:\Users\ECO_USER\Downloads\Ihemi Cluster Thematic Map (2012-05-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7736"/>
            <a:ext cx="12293599" cy="7046687"/>
          </a:xfrm>
          <a:prstGeom prst="rect">
            <a:avLst/>
          </a:prstGeom>
          <a:noFill/>
          <a:ln>
            <a:noFill/>
          </a:ln>
        </p:spPr>
      </p:pic>
    </p:spTree>
    <p:extLst>
      <p:ext uri="{BB962C8B-B14F-4D97-AF65-F5344CB8AC3E}">
        <p14:creationId xmlns:p14="http://schemas.microsoft.com/office/powerpoint/2010/main" val="3441045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alibri (Body)"/>
              </a:rPr>
              <a:t>Key questions to initiate a landscape management process</a:t>
            </a:r>
            <a:endParaRPr lang="en-US" sz="4000" b="1" dirty="0">
              <a:latin typeface="Calibri (Body)"/>
            </a:endParaRPr>
          </a:p>
        </p:txBody>
      </p:sp>
      <p:sp>
        <p:nvSpPr>
          <p:cNvPr id="3" name="Content Placeholder 2"/>
          <p:cNvSpPr>
            <a:spLocks noGrp="1"/>
          </p:cNvSpPr>
          <p:nvPr>
            <p:ph idx="1"/>
          </p:nvPr>
        </p:nvSpPr>
        <p:spPr>
          <a:xfrm>
            <a:off x="838200" y="1825625"/>
            <a:ext cx="10515600" cy="3660775"/>
          </a:xfrm>
        </p:spPr>
        <p:txBody>
          <a:bodyPr>
            <a:noAutofit/>
          </a:bodyPr>
          <a:lstStyle/>
          <a:p>
            <a:pPr marL="514350" indent="-514350">
              <a:buFont typeface="+mj-lt"/>
              <a:buAutoNum type="arabicParenR"/>
            </a:pPr>
            <a:r>
              <a:rPr lang="en-US" dirty="0"/>
              <a:t>What does inclusive green growth look like to different stakeholders?</a:t>
            </a:r>
          </a:p>
          <a:p>
            <a:pPr marL="514350" indent="-514350">
              <a:buFont typeface="+mj-lt"/>
              <a:buAutoNum type="arabicParenR"/>
            </a:pPr>
            <a:r>
              <a:rPr lang="en-US" dirty="0"/>
              <a:t>What institutional foundations are needed for inclusive green growth? </a:t>
            </a:r>
          </a:p>
          <a:p>
            <a:pPr marL="514350" indent="-514350">
              <a:buFont typeface="+mj-lt"/>
              <a:buAutoNum type="arabicParenR"/>
            </a:pPr>
            <a:r>
              <a:rPr lang="en-US" dirty="0"/>
              <a:t>What national and sub-national policies are needed to enable inclusive green growth? </a:t>
            </a:r>
            <a:endParaRPr lang="en-US" dirty="0" smtClean="0"/>
          </a:p>
          <a:p>
            <a:pPr marL="514350" indent="-514350">
              <a:buFont typeface="+mj-lt"/>
              <a:buAutoNum type="arabicParenR"/>
            </a:pPr>
            <a:r>
              <a:rPr lang="en-US" dirty="0"/>
              <a:t>What are the most promising technical solutions for advancing inclusive green growth?</a:t>
            </a:r>
          </a:p>
          <a:p>
            <a:pPr marL="514350" indent="-514350">
              <a:buFont typeface="+mj-lt"/>
              <a:buAutoNum type="arabicParenR"/>
            </a:pPr>
            <a:endParaRPr lang="en-US" sz="2800" dirty="0">
              <a:solidFill>
                <a:schemeClr val="tx1"/>
              </a:solidFill>
            </a:endParaRPr>
          </a:p>
        </p:txBody>
      </p:sp>
    </p:spTree>
    <p:extLst>
      <p:ext uri="{BB962C8B-B14F-4D97-AF65-F5344CB8AC3E}">
        <p14:creationId xmlns:p14="http://schemas.microsoft.com/office/powerpoint/2010/main" val="534643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14350" indent="-514350"/>
            <a:r>
              <a:rPr lang="en-US" sz="4000" b="1" dirty="0">
                <a:latin typeface="Calibri (Body)"/>
              </a:rPr>
              <a:t>What does inclusive green growth look like to different stakeholders?</a:t>
            </a:r>
          </a:p>
        </p:txBody>
      </p:sp>
      <p:pic>
        <p:nvPicPr>
          <p:cNvPr id="9" name="Content Placeholder 8"/>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306284" y="1683651"/>
            <a:ext cx="9158514" cy="4513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6165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14350" indent="-514350"/>
            <a:r>
              <a:rPr lang="en-US" sz="4000" b="1" dirty="0">
                <a:latin typeface="Calibri (Body)"/>
              </a:rPr>
              <a:t>What institutional foundations are needed for inclusive green growth? </a:t>
            </a:r>
          </a:p>
        </p:txBody>
      </p:sp>
      <p:sp>
        <p:nvSpPr>
          <p:cNvPr id="7" name="Content Placeholder 6"/>
          <p:cNvSpPr>
            <a:spLocks noGrp="1"/>
          </p:cNvSpPr>
          <p:nvPr>
            <p:ph idx="1"/>
          </p:nvPr>
        </p:nvSpPr>
        <p:spPr/>
        <p:txBody>
          <a:bodyPr/>
          <a:lstStyle/>
          <a:p>
            <a:r>
              <a:rPr lang="en-US" dirty="0">
                <a:solidFill>
                  <a:schemeClr val="tx1"/>
                </a:solidFill>
              </a:rPr>
              <a:t>National level institutions (NLUPC, ASDP, WSDP)</a:t>
            </a:r>
          </a:p>
          <a:p>
            <a:r>
              <a:rPr lang="en-US" dirty="0">
                <a:solidFill>
                  <a:schemeClr val="tx1"/>
                </a:solidFill>
              </a:rPr>
              <a:t>SAGCOT Centre</a:t>
            </a:r>
          </a:p>
          <a:p>
            <a:r>
              <a:rPr lang="en-US" dirty="0" err="1">
                <a:solidFill>
                  <a:schemeClr val="tx1"/>
                </a:solidFill>
              </a:rPr>
              <a:t>Ihemi</a:t>
            </a:r>
            <a:r>
              <a:rPr lang="en-US" dirty="0">
                <a:solidFill>
                  <a:schemeClr val="tx1"/>
                </a:solidFill>
              </a:rPr>
              <a:t> Green Reference Group</a:t>
            </a:r>
          </a:p>
          <a:p>
            <a:r>
              <a:rPr lang="en-US" dirty="0">
                <a:solidFill>
                  <a:schemeClr val="tx1"/>
                </a:solidFill>
              </a:rPr>
              <a:t>MVIWATA</a:t>
            </a:r>
          </a:p>
          <a:p>
            <a:r>
              <a:rPr lang="en-US" dirty="0">
                <a:solidFill>
                  <a:schemeClr val="tx1"/>
                </a:solidFill>
              </a:rPr>
              <a:t>Great </a:t>
            </a:r>
            <a:r>
              <a:rPr lang="en-US" dirty="0" err="1">
                <a:solidFill>
                  <a:schemeClr val="tx1"/>
                </a:solidFill>
              </a:rPr>
              <a:t>Ruaha</a:t>
            </a:r>
            <a:r>
              <a:rPr lang="en-US" dirty="0">
                <a:solidFill>
                  <a:schemeClr val="tx1"/>
                </a:solidFill>
              </a:rPr>
              <a:t> Restoration Campaign</a:t>
            </a:r>
          </a:p>
          <a:p>
            <a:r>
              <a:rPr lang="en-US" dirty="0">
                <a:solidFill>
                  <a:schemeClr val="tx1"/>
                </a:solidFill>
              </a:rPr>
              <a:t>Private Agriculture Sector Support Ltd</a:t>
            </a:r>
          </a:p>
          <a:p>
            <a:endParaRPr lang="en-US" dirty="0"/>
          </a:p>
        </p:txBody>
      </p:sp>
    </p:spTree>
    <p:extLst>
      <p:ext uri="{BB962C8B-B14F-4D97-AF65-F5344CB8AC3E}">
        <p14:creationId xmlns:p14="http://schemas.microsoft.com/office/powerpoint/2010/main" val="2437297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9639"/>
            <a:ext cx="10515600" cy="1325563"/>
          </a:xfrm>
        </p:spPr>
        <p:txBody>
          <a:bodyPr>
            <a:normAutofit fontScale="90000"/>
          </a:bodyPr>
          <a:lstStyle/>
          <a:p>
            <a:pPr marL="514350" indent="-514350"/>
            <a:r>
              <a:rPr lang="en-US" sz="4000" b="1" dirty="0">
                <a:latin typeface="Calibri (Body)"/>
              </a:rPr>
              <a:t>What national and sub-national policies are needed to enable inclusive green growth? </a:t>
            </a:r>
            <a:r>
              <a:rPr lang="en-US" sz="4000" b="1" i="1" dirty="0"/>
              <a:t/>
            </a:r>
            <a:br>
              <a:rPr lang="en-US" sz="4000" b="1" i="1" dirty="0"/>
            </a:br>
            <a:endParaRPr lang="en-US" sz="4000" dirty="0"/>
          </a:p>
        </p:txBody>
      </p:sp>
      <p:sp>
        <p:nvSpPr>
          <p:cNvPr id="3" name="Content Placeholder 2"/>
          <p:cNvSpPr>
            <a:spLocks noGrp="1"/>
          </p:cNvSpPr>
          <p:nvPr>
            <p:ph idx="1"/>
          </p:nvPr>
        </p:nvSpPr>
        <p:spPr>
          <a:xfrm>
            <a:off x="838200" y="1825625"/>
            <a:ext cx="10515600" cy="3660775"/>
          </a:xfrm>
        </p:spPr>
        <p:txBody>
          <a:bodyPr>
            <a:noAutofit/>
          </a:bodyPr>
          <a:lstStyle/>
          <a:p>
            <a:r>
              <a:rPr lang="en-US" sz="3200" dirty="0" smtClean="0">
                <a:solidFill>
                  <a:schemeClr val="tx1"/>
                </a:solidFill>
              </a:rPr>
              <a:t>Village Land use planning </a:t>
            </a:r>
          </a:p>
          <a:p>
            <a:pPr marL="0" indent="0">
              <a:buNone/>
            </a:pPr>
            <a:endParaRPr lang="en-US" sz="3200" dirty="0" smtClean="0">
              <a:solidFill>
                <a:schemeClr val="tx1"/>
              </a:solidFill>
            </a:endParaRPr>
          </a:p>
          <a:p>
            <a:r>
              <a:rPr lang="en-US" sz="3200" dirty="0" smtClean="0">
                <a:solidFill>
                  <a:schemeClr val="tx1"/>
                </a:solidFill>
              </a:rPr>
              <a:t>District level planning</a:t>
            </a:r>
          </a:p>
          <a:p>
            <a:endParaRPr lang="en-US" sz="3200" dirty="0" smtClean="0">
              <a:solidFill>
                <a:schemeClr val="tx1"/>
              </a:solidFill>
            </a:endParaRPr>
          </a:p>
          <a:p>
            <a:r>
              <a:rPr lang="en-US" sz="3200" dirty="0" smtClean="0">
                <a:solidFill>
                  <a:schemeClr val="tx1"/>
                </a:solidFill>
              </a:rPr>
              <a:t>Ag sector development </a:t>
            </a:r>
            <a:r>
              <a:rPr lang="en-US" sz="3200" dirty="0" err="1" smtClean="0">
                <a:solidFill>
                  <a:schemeClr val="tx1"/>
                </a:solidFill>
              </a:rPr>
              <a:t>programme</a:t>
            </a:r>
            <a:endParaRPr lang="en-US" sz="3200" dirty="0" smtClean="0">
              <a:solidFill>
                <a:schemeClr val="tx1"/>
              </a:solidFill>
            </a:endParaRPr>
          </a:p>
        </p:txBody>
      </p:sp>
    </p:spTree>
    <p:extLst>
      <p:ext uri="{BB962C8B-B14F-4D97-AF65-F5344CB8AC3E}">
        <p14:creationId xmlns:p14="http://schemas.microsoft.com/office/powerpoint/2010/main" val="60800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Body)"/>
              </a:rPr>
              <a:t>Methodology</a:t>
            </a:r>
            <a:endParaRPr lang="en-US" b="1" dirty="0">
              <a:latin typeface="Calibri (Body)"/>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b="1" i="1" dirty="0" smtClean="0"/>
              <a:t>SAGCOT-wide</a:t>
            </a:r>
            <a:endParaRPr lang="en-US" b="1" i="1" dirty="0"/>
          </a:p>
          <a:p>
            <a:pPr lvl="0"/>
            <a:r>
              <a:rPr lang="en-US" dirty="0"/>
              <a:t>SAGCOT Investment Blueprint (2011) </a:t>
            </a:r>
            <a:endParaRPr lang="en-US" dirty="0" smtClean="0"/>
          </a:p>
          <a:p>
            <a:pPr lvl="0"/>
            <a:r>
              <a:rPr lang="en-US" dirty="0" smtClean="0"/>
              <a:t>SAGCOT </a:t>
            </a:r>
            <a:r>
              <a:rPr lang="en-US" dirty="0" err="1"/>
              <a:t>Greenprint</a:t>
            </a:r>
            <a:r>
              <a:rPr lang="en-US" dirty="0"/>
              <a:t> (</a:t>
            </a:r>
            <a:r>
              <a:rPr lang="en-US" dirty="0" smtClean="0"/>
              <a:t>2012) </a:t>
            </a:r>
          </a:p>
          <a:p>
            <a:pPr lvl="0"/>
            <a:r>
              <a:rPr lang="en-US" dirty="0" smtClean="0"/>
              <a:t>SNAPP report</a:t>
            </a:r>
            <a:r>
              <a:rPr lang="en-US" dirty="0"/>
              <a:t>: Encouraging Green Agricultural Development  in the SAGCOT Region of Tanzania: Research Findings and Related Decision Support Tools</a:t>
            </a:r>
          </a:p>
          <a:p>
            <a:pPr marL="0" indent="0">
              <a:buNone/>
            </a:pPr>
            <a:r>
              <a:rPr lang="en-US" b="1" i="1" dirty="0" smtClean="0"/>
              <a:t>The </a:t>
            </a:r>
            <a:r>
              <a:rPr lang="en-US" b="1" i="1" dirty="0" err="1"/>
              <a:t>Ihemi</a:t>
            </a:r>
            <a:r>
              <a:rPr lang="en-US" b="1" i="1" dirty="0"/>
              <a:t> Cluster</a:t>
            </a:r>
          </a:p>
          <a:p>
            <a:pPr lvl="0"/>
            <a:r>
              <a:rPr lang="en-US" dirty="0"/>
              <a:t>SAGCOT </a:t>
            </a:r>
            <a:r>
              <a:rPr lang="en-US" dirty="0" err="1"/>
              <a:t>Ihemi</a:t>
            </a:r>
            <a:r>
              <a:rPr lang="en-US" dirty="0"/>
              <a:t> Cluster Development Framework </a:t>
            </a:r>
          </a:p>
          <a:p>
            <a:pPr lvl="0"/>
            <a:r>
              <a:rPr lang="en-US" dirty="0"/>
              <a:t>SUSTAIN </a:t>
            </a:r>
            <a:r>
              <a:rPr lang="en-US" dirty="0" err="1"/>
              <a:t>Ihemi</a:t>
            </a:r>
            <a:r>
              <a:rPr lang="en-US" dirty="0"/>
              <a:t> scoping</a:t>
            </a:r>
          </a:p>
          <a:p>
            <a:pPr lvl="0"/>
            <a:r>
              <a:rPr lang="en-US" dirty="0" smtClean="0"/>
              <a:t>Great </a:t>
            </a:r>
            <a:r>
              <a:rPr lang="en-US" dirty="0" err="1"/>
              <a:t>Ruaha</a:t>
            </a:r>
            <a:r>
              <a:rPr lang="en-US" dirty="0"/>
              <a:t> Restoration Campaign Concept </a:t>
            </a:r>
            <a:r>
              <a:rPr lang="en-US" dirty="0" smtClean="0"/>
              <a:t>Note</a:t>
            </a:r>
          </a:p>
          <a:p>
            <a:pPr marL="0" indent="0">
              <a:buNone/>
            </a:pPr>
            <a:r>
              <a:rPr lang="en-US" b="1" i="1" dirty="0" smtClean="0"/>
              <a:t>Interviews with Tanzania LUD advisory</a:t>
            </a:r>
            <a:endParaRPr lang="en-US" b="1" i="1" dirty="0"/>
          </a:p>
          <a:p>
            <a:pPr lvl="0"/>
            <a:endParaRPr lang="en-US" dirty="0"/>
          </a:p>
          <a:p>
            <a:endParaRPr lang="en-US" dirty="0"/>
          </a:p>
        </p:txBody>
      </p:sp>
    </p:spTree>
    <p:extLst>
      <p:ext uri="{BB962C8B-B14F-4D97-AF65-F5344CB8AC3E}">
        <p14:creationId xmlns:p14="http://schemas.microsoft.com/office/powerpoint/2010/main" val="1478734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14350" indent="-514350"/>
            <a:r>
              <a:rPr lang="en-US" sz="4000" b="1" dirty="0">
                <a:latin typeface="+mn-lt"/>
              </a:rPr>
              <a:t>What are the most promising technical solutions for advancing inclusive green growth?</a:t>
            </a:r>
            <a:endParaRPr lang="en-US" sz="4000" b="1" i="1" dirty="0">
              <a:latin typeface="+mn-lt"/>
            </a:endParaRPr>
          </a:p>
        </p:txBody>
      </p:sp>
      <p:sp>
        <p:nvSpPr>
          <p:cNvPr id="3" name="Content Placeholder 2"/>
          <p:cNvSpPr>
            <a:spLocks noGrp="1"/>
          </p:cNvSpPr>
          <p:nvPr>
            <p:ph idx="1"/>
          </p:nvPr>
        </p:nvSpPr>
        <p:spPr>
          <a:xfrm>
            <a:off x="838200" y="1825625"/>
            <a:ext cx="5098142" cy="3660775"/>
          </a:xfrm>
        </p:spPr>
        <p:txBody>
          <a:bodyPr>
            <a:noAutofit/>
          </a:bodyPr>
          <a:lstStyle/>
          <a:p>
            <a:r>
              <a:rPr lang="en-US" sz="2800" dirty="0" smtClean="0">
                <a:solidFill>
                  <a:schemeClr val="tx1"/>
                </a:solidFill>
              </a:rPr>
              <a:t>Sustainable agricultural intensification</a:t>
            </a:r>
          </a:p>
          <a:p>
            <a:r>
              <a:rPr lang="en-US" dirty="0" smtClean="0">
                <a:solidFill>
                  <a:schemeClr val="tx1"/>
                </a:solidFill>
              </a:rPr>
              <a:t>Sustainable community forestry</a:t>
            </a:r>
          </a:p>
          <a:p>
            <a:r>
              <a:rPr lang="en-US" sz="2800" dirty="0" smtClean="0">
                <a:solidFill>
                  <a:schemeClr val="tx1"/>
                </a:solidFill>
              </a:rPr>
              <a:t>Bioenergy production</a:t>
            </a:r>
          </a:p>
          <a:p>
            <a:r>
              <a:rPr lang="en-US" dirty="0" smtClean="0">
                <a:solidFill>
                  <a:schemeClr val="tx1"/>
                </a:solidFill>
              </a:rPr>
              <a:t>Linking IGG to human health and well-being</a:t>
            </a:r>
            <a:endParaRPr lang="en-US" sz="2800" dirty="0" smtClean="0">
              <a:solidFill>
                <a:schemeClr val="tx1"/>
              </a:solidFill>
            </a:endParaRPr>
          </a:p>
        </p:txBody>
      </p:sp>
      <p:pic>
        <p:nvPicPr>
          <p:cNvPr id="8" name="Content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6342" y="1825625"/>
            <a:ext cx="5167087" cy="4038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735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mn-lt"/>
              </a:rPr>
              <a:t>Discussion</a:t>
            </a:r>
            <a:endParaRPr lang="en-US" b="1" dirty="0">
              <a:latin typeface="+mn-lt"/>
            </a:endParaRPr>
          </a:p>
        </p:txBody>
      </p:sp>
    </p:spTree>
    <p:extLst>
      <p:ext uri="{BB962C8B-B14F-4D97-AF65-F5344CB8AC3E}">
        <p14:creationId xmlns:p14="http://schemas.microsoft.com/office/powerpoint/2010/main" val="3639431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0" dirty="0">
                <a:solidFill>
                  <a:schemeClr val="tx1">
                    <a:lumMod val="75000"/>
                  </a:schemeClr>
                </a:solidFill>
              </a:rPr>
              <a:t>AGG Cropping and Livestock Systems</a:t>
            </a:r>
            <a:r>
              <a:rPr lang="en-US" dirty="0"/>
              <a:t/>
            </a:r>
            <a:br>
              <a:rPr lang="en-US" dirty="0"/>
            </a:br>
            <a:r>
              <a:rPr lang="en-US" dirty="0" smtClean="0">
                <a:solidFill>
                  <a:schemeClr val="accent1">
                    <a:lumMod val="75000"/>
                  </a:schemeClr>
                </a:solidFill>
              </a:rPr>
              <a:t>Livestock management</a:t>
            </a:r>
            <a:endParaRPr lang="en-US" b="0" dirty="0">
              <a:solidFill>
                <a:schemeClr val="tx1">
                  <a:lumMod val="75000"/>
                </a:schemeClr>
              </a:solidFill>
            </a:endParaRPr>
          </a:p>
        </p:txBody>
      </p:sp>
      <p:sp>
        <p:nvSpPr>
          <p:cNvPr id="3" name="Content Placeholder 2"/>
          <p:cNvSpPr>
            <a:spLocks noGrp="1"/>
          </p:cNvSpPr>
          <p:nvPr>
            <p:ph idx="1"/>
          </p:nvPr>
        </p:nvSpPr>
        <p:spPr>
          <a:xfrm>
            <a:off x="508000" y="1447800"/>
            <a:ext cx="6096000" cy="3810000"/>
          </a:xfrm>
        </p:spPr>
        <p:txBody>
          <a:bodyPr>
            <a:normAutofit/>
          </a:bodyPr>
          <a:lstStyle/>
          <a:p>
            <a:pPr marL="284163" lvl="1" indent="-284163"/>
            <a:r>
              <a:rPr lang="en-US" sz="2800" b="1" dirty="0" smtClean="0"/>
              <a:t>Livestock management, </a:t>
            </a:r>
            <a:r>
              <a:rPr lang="en-US" sz="2800" dirty="0" smtClean="0"/>
              <a:t>to support integrated farming systems (small animals on farms), and to improve animal and pasture/rangeland productivity in extensive grazing systems.  </a:t>
            </a:r>
          </a:p>
          <a:p>
            <a:r>
              <a:rPr lang="en-US" dirty="0" smtClean="0"/>
              <a:t>Extensive + intensive</a:t>
            </a:r>
            <a:endParaRPr lang="en-US" dirty="0"/>
          </a:p>
        </p:txBody>
      </p:sp>
      <p:pic>
        <p:nvPicPr>
          <p:cNvPr id="9218" name="Picture 2" descr="http://bankofnaturalcapital.com/wp-content/uploads/2010/10/Tanzani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9467" y="1524000"/>
            <a:ext cx="4741333"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32800" y="6477000"/>
            <a:ext cx="3759200" cy="261610"/>
          </a:xfrm>
          <a:prstGeom prst="rect">
            <a:avLst/>
          </a:prstGeom>
          <a:noFill/>
        </p:spPr>
        <p:txBody>
          <a:bodyPr wrap="square" rtlCol="0">
            <a:spAutoFit/>
          </a:bodyPr>
          <a:lstStyle/>
          <a:p>
            <a:pPr algn="r"/>
            <a:r>
              <a:rPr lang="en-US" sz="1100" dirty="0" smtClean="0">
                <a:solidFill>
                  <a:schemeClr val="accent6">
                    <a:lumMod val="75000"/>
                  </a:schemeClr>
                </a:solidFill>
              </a:rPr>
              <a:t>Photo by: The Bank of Natural Capital</a:t>
            </a:r>
            <a:endParaRPr lang="en-US" dirty="0">
              <a:solidFill>
                <a:schemeClr val="accent6">
                  <a:lumMod val="75000"/>
                </a:schemeClr>
              </a:solidFill>
            </a:endParaRPr>
          </a:p>
        </p:txBody>
      </p:sp>
    </p:spTree>
    <p:extLst>
      <p:ext uri="{BB962C8B-B14F-4D97-AF65-F5344CB8AC3E}">
        <p14:creationId xmlns:p14="http://schemas.microsoft.com/office/powerpoint/2010/main" val="251665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200" y="336097"/>
            <a:ext cx="10515600" cy="1325563"/>
          </a:xfrm>
        </p:spPr>
        <p:txBody>
          <a:bodyPr>
            <a:noAutofit/>
          </a:bodyPr>
          <a:lstStyle/>
          <a:p>
            <a:r>
              <a:rPr lang="en-US" sz="4000" dirty="0"/>
              <a:t>A Landscape</a:t>
            </a:r>
          </a:p>
        </p:txBody>
      </p:sp>
      <p:sp>
        <p:nvSpPr>
          <p:cNvPr id="2" name="Content Placeholder 1"/>
          <p:cNvSpPr>
            <a:spLocks noGrp="1"/>
          </p:cNvSpPr>
          <p:nvPr>
            <p:ph idx="1"/>
          </p:nvPr>
        </p:nvSpPr>
        <p:spPr>
          <a:xfrm>
            <a:off x="838200" y="1825625"/>
            <a:ext cx="8719457" cy="4351339"/>
          </a:xfrm>
        </p:spPr>
        <p:txBody>
          <a:bodyPr>
            <a:normAutofit/>
          </a:bodyPr>
          <a:lstStyle/>
          <a:p>
            <a:pPr marL="0" indent="0">
              <a:buNone/>
            </a:pPr>
            <a:r>
              <a:rPr lang="en-US" sz="3600" dirty="0" smtClean="0"/>
              <a:t>A socio-ecological system that consists of natural and/or human-modified ecosystems, and which is influenced by distinct ecological, historical, economic and socio-cultural processes and activities.</a:t>
            </a:r>
            <a:endParaRPr lang="en-US" sz="3600" dirty="0"/>
          </a:p>
        </p:txBody>
      </p:sp>
      <p:sp>
        <p:nvSpPr>
          <p:cNvPr id="3" name="Date Placeholder 2"/>
          <p:cNvSpPr>
            <a:spLocks noGrp="1"/>
          </p:cNvSpPr>
          <p:nvPr>
            <p:ph type="dt" sz="half" idx="10"/>
          </p:nvPr>
        </p:nvSpPr>
        <p:spPr/>
        <p:txBody>
          <a:bodyPr/>
          <a:lstStyle/>
          <a:p>
            <a:r>
              <a:rPr lang="en-US" smtClean="0"/>
              <a:t>August 16-18, 2016</a:t>
            </a:r>
            <a:endParaRPr lang="en-US"/>
          </a:p>
        </p:txBody>
      </p:sp>
      <p:sp>
        <p:nvSpPr>
          <p:cNvPr id="4" name="Footer Placeholder 3"/>
          <p:cNvSpPr>
            <a:spLocks noGrp="1"/>
          </p:cNvSpPr>
          <p:nvPr>
            <p:ph type="ftr" sz="quarter" idx="11"/>
          </p:nvPr>
        </p:nvSpPr>
        <p:spPr/>
        <p:txBody>
          <a:bodyPr/>
          <a:lstStyle/>
          <a:p>
            <a:r>
              <a:rPr lang="en-US" smtClean="0"/>
              <a:t>Landscape Leadership 3-Day Intensive Workshop</a:t>
            </a:r>
            <a:endParaRPr lang="en-US"/>
          </a:p>
        </p:txBody>
      </p:sp>
      <p:sp>
        <p:nvSpPr>
          <p:cNvPr id="5" name="Slide Number Placeholder 4"/>
          <p:cNvSpPr>
            <a:spLocks noGrp="1"/>
          </p:cNvSpPr>
          <p:nvPr>
            <p:ph type="sldNum" sz="quarter" idx="12"/>
          </p:nvPr>
        </p:nvSpPr>
        <p:spPr/>
        <p:txBody>
          <a:bodyPr/>
          <a:lstStyle/>
          <a:p>
            <a:fld id="{DA93CF5D-E604-7B40-8881-FB4DB3FF8C4F}" type="slidenum">
              <a:rPr lang="en-US" smtClean="0"/>
              <a:t>23</a:t>
            </a:fld>
            <a:endParaRPr lang="en-US"/>
          </a:p>
        </p:txBody>
      </p:sp>
    </p:spTree>
    <p:extLst>
      <p:ext uri="{BB962C8B-B14F-4D97-AF65-F5344CB8AC3E}">
        <p14:creationId xmlns:p14="http://schemas.microsoft.com/office/powerpoint/2010/main" val="2069560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9"/>
          <p:cNvSpPr txBox="1">
            <a:spLocks noChangeArrowheads="1"/>
          </p:cNvSpPr>
          <p:nvPr/>
        </p:nvSpPr>
        <p:spPr bwMode="auto">
          <a:xfrm>
            <a:off x="1828800" y="4113213"/>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9pPr>
          </a:lstStyle>
          <a:p>
            <a:pPr eaLnBrk="1" hangingPunct="1"/>
            <a:r>
              <a:rPr lang="en-US" altLang="en-US" sz="1800"/>
              <a:t> </a:t>
            </a:r>
          </a:p>
        </p:txBody>
      </p:sp>
      <p:pic>
        <p:nvPicPr>
          <p:cNvPr id="17411" name="Picture 3" descr="Kabale1-by_Ediri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1447802"/>
            <a:ext cx="2971800" cy="2384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4" descr="rwanda landscap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2400" y="1447800"/>
            <a:ext cx="2743200" cy="2384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4"/>
          <p:cNvSpPr txBox="1">
            <a:spLocks noChangeArrowheads="1"/>
          </p:cNvSpPr>
          <p:nvPr/>
        </p:nvSpPr>
        <p:spPr bwMode="auto">
          <a:xfrm>
            <a:off x="1676400" y="3796525"/>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9pPr>
          </a:lstStyle>
          <a:p>
            <a:pPr eaLnBrk="1" hangingPunct="1">
              <a:buFontTx/>
              <a:buNone/>
            </a:pPr>
            <a:r>
              <a:rPr lang="en-US" altLang="en-US" sz="1800" dirty="0">
                <a:solidFill>
                  <a:schemeClr val="accent4"/>
                </a:solidFill>
                <a:latin typeface="Knockout 50 Welterweight" charset="0"/>
                <a:ea typeface="Knockout 50 Welterweight" charset="0"/>
                <a:cs typeface="Knockout 50 Welterweight" charset="0"/>
              </a:rPr>
              <a:t>Uganda</a:t>
            </a:r>
          </a:p>
        </p:txBody>
      </p:sp>
      <p:sp>
        <p:nvSpPr>
          <p:cNvPr id="17414" name="TextBox 16"/>
          <p:cNvSpPr txBox="1">
            <a:spLocks noChangeArrowheads="1"/>
          </p:cNvSpPr>
          <p:nvPr/>
        </p:nvSpPr>
        <p:spPr bwMode="auto">
          <a:xfrm>
            <a:off x="4724400" y="3846266"/>
            <a:ext cx="274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9pPr>
          </a:lstStyle>
          <a:p>
            <a:pPr eaLnBrk="1" hangingPunct="1">
              <a:buFontTx/>
              <a:buNone/>
            </a:pPr>
            <a:r>
              <a:rPr lang="en-US" altLang="en-US" sz="1800" dirty="0" smtClean="0">
                <a:solidFill>
                  <a:schemeClr val="accent4"/>
                </a:solidFill>
                <a:latin typeface="Knockout 50 Welterweight" charset="0"/>
                <a:ea typeface="Knockout 50 Welterweight" charset="0"/>
                <a:cs typeface="Knockout 50 Welterweight" charset="0"/>
              </a:rPr>
              <a:t>USA </a:t>
            </a:r>
            <a:endParaRPr lang="en-US" altLang="en-US" sz="1800" dirty="0">
              <a:solidFill>
                <a:schemeClr val="accent4"/>
              </a:solidFill>
              <a:latin typeface="Knockout 50 Welterweight" charset="0"/>
              <a:ea typeface="Knockout 50 Welterweight" charset="0"/>
              <a:cs typeface="Knockout 50 Welterweight" charset="0"/>
            </a:endParaRPr>
          </a:p>
        </p:txBody>
      </p:sp>
      <p:sp>
        <p:nvSpPr>
          <p:cNvPr id="17415" name="TextBox 14"/>
          <p:cNvSpPr txBox="1">
            <a:spLocks noChangeArrowheads="1"/>
          </p:cNvSpPr>
          <p:nvPr/>
        </p:nvSpPr>
        <p:spPr bwMode="auto">
          <a:xfrm>
            <a:off x="7772400" y="3864866"/>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Arial" charset="0"/>
              <a:defRPr>
                <a:solidFill>
                  <a:schemeClr val="bg1"/>
                </a:solidFill>
                <a:latin typeface="Arial" charset="0"/>
                <a:ea typeface="Lucida Sans Unicode" pitchFamily="34" charset="0"/>
                <a:cs typeface="Lucida Sans Unicode" pitchFamily="34" charset="0"/>
              </a:defRPr>
            </a:lvl9pPr>
          </a:lstStyle>
          <a:p>
            <a:pPr eaLnBrk="1" hangingPunct="1">
              <a:buFontTx/>
              <a:buNone/>
            </a:pPr>
            <a:r>
              <a:rPr lang="en-US" altLang="en-US" sz="1800" dirty="0" smtClean="0">
                <a:solidFill>
                  <a:schemeClr val="accent4"/>
                </a:solidFill>
                <a:latin typeface="Knockout 50 Welterweight" charset="0"/>
                <a:ea typeface="Knockout 50 Welterweight" charset="0"/>
                <a:cs typeface="Knockout 50 Welterweight" charset="0"/>
              </a:rPr>
              <a:t>Kenya            </a:t>
            </a:r>
            <a:endParaRPr lang="en-US" altLang="en-US" sz="1800" dirty="0">
              <a:solidFill>
                <a:schemeClr val="accent4"/>
              </a:solidFill>
              <a:latin typeface="Knockout 50 Welterweight" charset="0"/>
              <a:ea typeface="Knockout 50 Welterweight" charset="0"/>
              <a:cs typeface="Knockout 50 Welterweight" charset="0"/>
            </a:endParaRPr>
          </a:p>
        </p:txBody>
      </p:sp>
      <p:sp>
        <p:nvSpPr>
          <p:cNvPr id="12" name="Title 1"/>
          <p:cNvSpPr txBox="1">
            <a:spLocks/>
          </p:cNvSpPr>
          <p:nvPr/>
        </p:nvSpPr>
        <p:spPr>
          <a:xfrm>
            <a:off x="1676402" y="4221457"/>
            <a:ext cx="8969375" cy="1408636"/>
          </a:xfrm>
          <a:prstGeom prst="rect">
            <a:avLst/>
          </a:prstGeom>
        </p:spPr>
        <p:txBody>
          <a:bodyPr numCol="2" spcCol="91440" anchor="t">
            <a:noAutofit/>
          </a:bodyPr>
          <a:lstStyle/>
          <a:p>
            <a:pPr marL="285750" indent="-285750">
              <a:lnSpc>
                <a:spcPct val="120000"/>
              </a:lnSpc>
              <a:buFont typeface="Arial" charset="0"/>
              <a:buChar char="•"/>
              <a:defRPr/>
            </a:pPr>
            <a:r>
              <a:rPr lang="en-US" sz="1800" dirty="0" smtClean="0">
                <a:latin typeface="FranklinGothic URW Book" charset="0"/>
                <a:ea typeface="FranklinGothic URW Book" charset="0"/>
                <a:cs typeface="FranklinGothic URW Book" charset="0"/>
              </a:rPr>
              <a:t>Integrated </a:t>
            </a:r>
            <a:r>
              <a:rPr lang="en-US" sz="1800" dirty="0">
                <a:latin typeface="FranklinGothic URW Book" charset="0"/>
                <a:ea typeface="FranklinGothic URW Book" charset="0"/>
                <a:cs typeface="FranklinGothic URW Book" charset="0"/>
              </a:rPr>
              <a:t>watershed </a:t>
            </a:r>
            <a:r>
              <a:rPr lang="en-US" sz="1800" dirty="0" smtClean="0">
                <a:latin typeface="FranklinGothic URW Book" charset="0"/>
                <a:ea typeface="FranklinGothic URW Book" charset="0"/>
                <a:cs typeface="FranklinGothic URW Book" charset="0"/>
              </a:rPr>
              <a:t>management</a:t>
            </a:r>
          </a:p>
          <a:p>
            <a:pPr marL="285750" indent="-285750">
              <a:lnSpc>
                <a:spcPct val="120000"/>
              </a:lnSpc>
              <a:buFont typeface="Arial" charset="0"/>
              <a:buChar char="•"/>
              <a:defRPr/>
            </a:pPr>
            <a:r>
              <a:rPr lang="en-US" sz="1800" dirty="0" smtClean="0">
                <a:latin typeface="FranklinGothic URW Book" charset="0"/>
                <a:ea typeface="FranklinGothic URW Book" charset="0"/>
                <a:cs typeface="FranklinGothic URW Book" charset="0"/>
              </a:rPr>
              <a:t>Landscape </a:t>
            </a:r>
            <a:r>
              <a:rPr lang="en-US" sz="1800" dirty="0">
                <a:latin typeface="FranklinGothic URW Book" charset="0"/>
                <a:ea typeface="FranklinGothic URW Book" charset="0"/>
                <a:cs typeface="FranklinGothic URW Book" charset="0"/>
              </a:rPr>
              <a:t>restoration</a:t>
            </a:r>
          </a:p>
          <a:p>
            <a:pPr marL="285750" indent="-285750">
              <a:lnSpc>
                <a:spcPct val="120000"/>
              </a:lnSpc>
              <a:buFont typeface="Arial" charset="0"/>
              <a:buChar char="•"/>
              <a:defRPr/>
            </a:pPr>
            <a:r>
              <a:rPr lang="en-US" sz="1800" dirty="0" smtClean="0">
                <a:latin typeface="FranklinGothic URW Book" charset="0"/>
                <a:ea typeface="FranklinGothic URW Book" charset="0"/>
                <a:cs typeface="FranklinGothic URW Book" charset="0"/>
              </a:rPr>
              <a:t>Territorial development</a:t>
            </a:r>
            <a:endParaRPr lang="en-US" sz="1800" dirty="0">
              <a:latin typeface="FranklinGothic URW Book" charset="0"/>
              <a:ea typeface="FranklinGothic URW Book" charset="0"/>
              <a:cs typeface="FranklinGothic URW Book" charset="0"/>
            </a:endParaRPr>
          </a:p>
          <a:p>
            <a:pPr marL="285750" indent="-285750">
              <a:lnSpc>
                <a:spcPct val="120000"/>
              </a:lnSpc>
              <a:buFont typeface="Arial" charset="0"/>
              <a:buChar char="•"/>
              <a:defRPr/>
            </a:pPr>
            <a:r>
              <a:rPr lang="en-US" sz="1800" dirty="0" smtClean="0">
                <a:latin typeface="FranklinGothic URW Book" charset="0"/>
                <a:ea typeface="FranklinGothic URW Book" charset="0"/>
                <a:cs typeface="FranklinGothic URW Book" charset="0"/>
              </a:rPr>
              <a:t>Model </a:t>
            </a:r>
            <a:r>
              <a:rPr lang="en-US" sz="1800" dirty="0">
                <a:latin typeface="FranklinGothic URW Book" charset="0"/>
                <a:ea typeface="FranklinGothic URW Book" charset="0"/>
                <a:cs typeface="FranklinGothic URW Book" charset="0"/>
              </a:rPr>
              <a:t>forests</a:t>
            </a:r>
          </a:p>
          <a:p>
            <a:pPr marL="285750" indent="-285750">
              <a:lnSpc>
                <a:spcPct val="120000"/>
              </a:lnSpc>
              <a:buFont typeface="Arial" charset="0"/>
              <a:buChar char="•"/>
              <a:defRPr/>
            </a:pPr>
            <a:r>
              <a:rPr lang="en-US" sz="1800" dirty="0" smtClean="0">
                <a:latin typeface="FranklinGothic URW Book" charset="0"/>
                <a:ea typeface="FranklinGothic URW Book" charset="0"/>
                <a:cs typeface="FranklinGothic URW Book" charset="0"/>
              </a:rPr>
              <a:t>Agricultural </a:t>
            </a:r>
            <a:r>
              <a:rPr lang="en-US" sz="1800" dirty="0">
                <a:latin typeface="FranklinGothic URW Book" charset="0"/>
                <a:ea typeface="FranklinGothic URW Book" charset="0"/>
                <a:cs typeface="FranklinGothic URW Book" charset="0"/>
              </a:rPr>
              <a:t>development </a:t>
            </a:r>
            <a:r>
              <a:rPr lang="en-US" sz="1800" dirty="0" smtClean="0">
                <a:latin typeface="FranklinGothic URW Book" charset="0"/>
                <a:ea typeface="FranklinGothic URW Book" charset="0"/>
                <a:cs typeface="FranklinGothic URW Book" charset="0"/>
              </a:rPr>
              <a:t>corridors</a:t>
            </a:r>
          </a:p>
          <a:p>
            <a:pPr marL="285750" indent="-285750">
              <a:lnSpc>
                <a:spcPct val="120000"/>
              </a:lnSpc>
              <a:buFont typeface="Arial" charset="0"/>
              <a:buChar char="•"/>
              <a:defRPr/>
            </a:pPr>
            <a:endParaRPr lang="en-US" sz="1800" dirty="0" smtClean="0">
              <a:latin typeface="FranklinGothic URW Book" charset="0"/>
              <a:ea typeface="FranklinGothic URW Book" charset="0"/>
              <a:cs typeface="FranklinGothic URW Book" charset="0"/>
            </a:endParaRPr>
          </a:p>
          <a:p>
            <a:pPr marL="285750" indent="-285750">
              <a:lnSpc>
                <a:spcPct val="120000"/>
              </a:lnSpc>
              <a:buFont typeface="Arial" charset="0"/>
              <a:buChar char="•"/>
              <a:defRPr/>
            </a:pPr>
            <a:endParaRPr lang="en-US" sz="1800" dirty="0">
              <a:latin typeface="FranklinGothic URW Book" charset="0"/>
              <a:ea typeface="FranklinGothic URW Book" charset="0"/>
              <a:cs typeface="FranklinGothic URW Book" charset="0"/>
            </a:endParaRPr>
          </a:p>
          <a:p>
            <a:pPr marL="285750" indent="-285750">
              <a:lnSpc>
                <a:spcPct val="120000"/>
              </a:lnSpc>
              <a:buFont typeface="Arial" charset="0"/>
              <a:buChar char="•"/>
              <a:defRPr/>
            </a:pPr>
            <a:r>
              <a:rPr lang="en-US" sz="1800" dirty="0" smtClean="0">
                <a:latin typeface="FranklinGothic URW Book" charset="0"/>
                <a:ea typeface="FranklinGothic URW Book" charset="0"/>
                <a:cs typeface="FranklinGothic URW Book" charset="0"/>
              </a:rPr>
              <a:t>Socio-ecological landscapes</a:t>
            </a:r>
            <a:endParaRPr lang="en-US" sz="1800" dirty="0">
              <a:latin typeface="FranklinGothic URW Book" charset="0"/>
              <a:ea typeface="FranklinGothic URW Book" charset="0"/>
              <a:cs typeface="FranklinGothic URW Book" charset="0"/>
            </a:endParaRPr>
          </a:p>
          <a:p>
            <a:pPr marL="285750" indent="-285750">
              <a:lnSpc>
                <a:spcPct val="120000"/>
              </a:lnSpc>
              <a:buFont typeface="Arial" charset="0"/>
              <a:buChar char="•"/>
              <a:defRPr/>
            </a:pPr>
            <a:r>
              <a:rPr lang="en-US" sz="1800" dirty="0" err="1" smtClean="0">
                <a:latin typeface="FranklinGothic URW Book" charset="0"/>
                <a:ea typeface="FranklinGothic URW Book" charset="0"/>
                <a:cs typeface="FranklinGothic URW Book" charset="0"/>
              </a:rPr>
              <a:t>Terroire</a:t>
            </a:r>
            <a:endParaRPr lang="en-US" sz="1800" dirty="0">
              <a:latin typeface="FranklinGothic URW Book" charset="0"/>
              <a:ea typeface="FranklinGothic URW Book" charset="0"/>
              <a:cs typeface="FranklinGothic URW Book" charset="0"/>
            </a:endParaRPr>
          </a:p>
          <a:p>
            <a:pPr marL="285750" indent="-285750">
              <a:lnSpc>
                <a:spcPct val="120000"/>
              </a:lnSpc>
              <a:buFont typeface="Arial" charset="0"/>
              <a:buChar char="•"/>
              <a:defRPr/>
            </a:pPr>
            <a:r>
              <a:rPr lang="en-US" sz="1800" dirty="0" smtClean="0">
                <a:latin typeface="FranklinGothic URW Book" charset="0"/>
                <a:ea typeface="FranklinGothic URW Book" charset="0"/>
                <a:cs typeface="FranklinGothic URW Book" charset="0"/>
              </a:rPr>
              <a:t>Biological corridor</a:t>
            </a:r>
          </a:p>
          <a:p>
            <a:pPr marL="285750" indent="-285750">
              <a:lnSpc>
                <a:spcPct val="120000"/>
              </a:lnSpc>
              <a:buFont typeface="Arial" charset="0"/>
              <a:buChar char="•"/>
              <a:defRPr/>
            </a:pPr>
            <a:r>
              <a:rPr lang="en-US" sz="1800" dirty="0" smtClean="0">
                <a:latin typeface="FranklinGothic URW Book" charset="0"/>
                <a:ea typeface="FranklinGothic URW Book" charset="0"/>
                <a:cs typeface="FranklinGothic URW Book" charset="0"/>
              </a:rPr>
              <a:t>+75 </a:t>
            </a:r>
            <a:r>
              <a:rPr lang="en-US" sz="1800" dirty="0">
                <a:latin typeface="FranklinGothic URW Book" charset="0"/>
                <a:ea typeface="FranklinGothic URW Book" charset="0"/>
                <a:cs typeface="FranklinGothic URW Book" charset="0"/>
              </a:rPr>
              <a:t>other communities of </a:t>
            </a:r>
            <a:r>
              <a:rPr lang="en-US" sz="1800" dirty="0" smtClean="0">
                <a:latin typeface="FranklinGothic URW Book" charset="0"/>
                <a:ea typeface="FranklinGothic URW Book" charset="0"/>
                <a:cs typeface="FranklinGothic URW Book" charset="0"/>
              </a:rPr>
              <a:t>practice</a:t>
            </a:r>
            <a:r>
              <a:rPr lang="en-US" sz="1800" dirty="0">
                <a:solidFill>
                  <a:srgbClr val="4F6B11"/>
                </a:solidFill>
                <a:latin typeface="FranklinGothic URW Book" charset="0"/>
                <a:ea typeface="FranklinGothic URW Book" charset="0"/>
                <a:cs typeface="FranklinGothic URW Book" charset="0"/>
              </a:rPr>
              <a:t/>
            </a:r>
            <a:br>
              <a:rPr lang="en-US" sz="1800" dirty="0">
                <a:solidFill>
                  <a:srgbClr val="4F6B11"/>
                </a:solidFill>
                <a:latin typeface="FranklinGothic URW Book" charset="0"/>
                <a:ea typeface="FranklinGothic URW Book" charset="0"/>
                <a:cs typeface="FranklinGothic URW Book" charset="0"/>
              </a:rPr>
            </a:br>
            <a:r>
              <a:rPr lang="en-US" sz="1800" dirty="0">
                <a:solidFill>
                  <a:srgbClr val="4F6B11"/>
                </a:solidFill>
                <a:latin typeface="FranklinGothic URW Book" charset="0"/>
                <a:ea typeface="FranklinGothic URW Book" charset="0"/>
                <a:cs typeface="FranklinGothic URW Book" charset="0"/>
              </a:rPr>
              <a:t/>
            </a:r>
            <a:br>
              <a:rPr lang="en-US" sz="1800" dirty="0">
                <a:solidFill>
                  <a:srgbClr val="4F6B11"/>
                </a:solidFill>
                <a:latin typeface="FranklinGothic URW Book" charset="0"/>
                <a:ea typeface="FranklinGothic URW Book" charset="0"/>
                <a:cs typeface="FranklinGothic URW Book" charset="0"/>
              </a:rPr>
            </a:br>
            <a:r>
              <a:rPr lang="en-US" sz="1800" dirty="0">
                <a:solidFill>
                  <a:srgbClr val="4F6B11"/>
                </a:solidFill>
                <a:latin typeface="FranklinGothic URW Book" charset="0"/>
                <a:ea typeface="FranklinGothic URW Book" charset="0"/>
                <a:cs typeface="FranklinGothic URW Book" charset="0"/>
              </a:rPr>
              <a:t/>
            </a:r>
            <a:br>
              <a:rPr lang="en-US" sz="1800" dirty="0">
                <a:solidFill>
                  <a:srgbClr val="4F6B11"/>
                </a:solidFill>
                <a:latin typeface="FranklinGothic URW Book" charset="0"/>
                <a:ea typeface="FranklinGothic URW Book" charset="0"/>
                <a:cs typeface="FranklinGothic URW Book" charset="0"/>
              </a:rPr>
            </a:br>
            <a:endParaRPr lang="en-US" sz="1800" dirty="0">
              <a:solidFill>
                <a:srgbClr val="4F6B11"/>
              </a:solidFill>
              <a:latin typeface="FranklinGothic URW Book" charset="0"/>
              <a:ea typeface="FranklinGothic URW Book" charset="0"/>
              <a:cs typeface="FranklinGothic URW Book" charset="0"/>
            </a:endParaRPr>
          </a:p>
        </p:txBody>
      </p:sp>
      <p:sp>
        <p:nvSpPr>
          <p:cNvPr id="19" name="Title 18"/>
          <p:cNvSpPr>
            <a:spLocks noGrp="1"/>
          </p:cNvSpPr>
          <p:nvPr>
            <p:ph type="title"/>
          </p:nvPr>
        </p:nvSpPr>
        <p:spPr/>
        <p:txBody>
          <a:bodyPr>
            <a:normAutofit/>
          </a:bodyPr>
          <a:lstStyle/>
          <a:p>
            <a:pPr>
              <a:buFont typeface="Arial" pitchFamily="34" charset="0"/>
              <a:buNone/>
              <a:defRPr/>
            </a:pPr>
            <a:r>
              <a:rPr lang="en-US" sz="4000" dirty="0">
                <a:solidFill>
                  <a:schemeClr val="accent4"/>
                </a:solidFill>
              </a:rPr>
              <a:t>ILM has evolved from diverse entry points</a:t>
            </a:r>
          </a:p>
        </p:txBody>
      </p:sp>
      <p:sp>
        <p:nvSpPr>
          <p:cNvPr id="2" name="Date Placeholder 1"/>
          <p:cNvSpPr>
            <a:spLocks noGrp="1"/>
          </p:cNvSpPr>
          <p:nvPr>
            <p:ph type="dt" sz="half" idx="10"/>
          </p:nvPr>
        </p:nvSpPr>
        <p:spPr/>
        <p:txBody>
          <a:bodyPr/>
          <a:lstStyle/>
          <a:p>
            <a:r>
              <a:rPr lang="en-US" smtClean="0"/>
              <a:t>August 16-18, 2016</a:t>
            </a:r>
            <a:endParaRPr lang="en-US"/>
          </a:p>
        </p:txBody>
      </p:sp>
      <p:sp>
        <p:nvSpPr>
          <p:cNvPr id="3" name="Footer Placeholder 2"/>
          <p:cNvSpPr>
            <a:spLocks noGrp="1"/>
          </p:cNvSpPr>
          <p:nvPr>
            <p:ph type="ftr" sz="quarter" idx="11"/>
          </p:nvPr>
        </p:nvSpPr>
        <p:spPr/>
        <p:txBody>
          <a:bodyPr/>
          <a:lstStyle/>
          <a:p>
            <a:r>
              <a:rPr lang="en-US" smtClean="0"/>
              <a:t>Landscape Leadership 3-Day Intensive Workshop</a:t>
            </a:r>
            <a:endParaRPr lang="en-US"/>
          </a:p>
        </p:txBody>
      </p:sp>
      <p:sp>
        <p:nvSpPr>
          <p:cNvPr id="4" name="Slide Number Placeholder 3"/>
          <p:cNvSpPr>
            <a:spLocks noGrp="1"/>
          </p:cNvSpPr>
          <p:nvPr>
            <p:ph type="sldNum" sz="quarter" idx="12"/>
          </p:nvPr>
        </p:nvSpPr>
        <p:spPr/>
        <p:txBody>
          <a:bodyPr/>
          <a:lstStyle/>
          <a:p>
            <a:fld id="{DA93CF5D-E604-7B40-8881-FB4DB3FF8C4F}" type="slidenum">
              <a:rPr lang="en-US" smtClean="0"/>
              <a:t>24</a:t>
            </a:fld>
            <a:endParaRPr lang="en-US"/>
          </a:p>
        </p:txBody>
      </p:sp>
      <p:pic>
        <p:nvPicPr>
          <p:cNvPr id="1742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1447800"/>
            <a:ext cx="2971800" cy="2384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004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Users\Tom-AP\Desktop\SACG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085" y="3440114"/>
            <a:ext cx="193463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4925"/>
            <a:ext cx="12192000" cy="1143000"/>
          </a:xfrm>
        </p:spPr>
        <p:txBody>
          <a:bodyPr/>
          <a:lstStyle/>
          <a:p>
            <a:pPr>
              <a:defRPr/>
            </a:pPr>
            <a:r>
              <a:rPr lang="en-US" sz="4000" b="1" dirty="0" smtClean="0">
                <a:solidFill>
                  <a:schemeClr val="accent3">
                    <a:lumMod val="50000"/>
                  </a:schemeClr>
                </a:solidFill>
                <a:ea typeface="ＭＳ Ｐゴシック" charset="0"/>
              </a:rPr>
              <a:t>PARTNERSHIP &amp; LEADERSHIP</a:t>
            </a:r>
            <a:endParaRPr lang="en-US" sz="4000" b="1" dirty="0">
              <a:solidFill>
                <a:schemeClr val="accent3">
                  <a:lumMod val="50000"/>
                </a:schemeClr>
              </a:solidFill>
              <a:ea typeface="ＭＳ Ｐゴシック" charset="0"/>
            </a:endParaRPr>
          </a:p>
        </p:txBody>
      </p:sp>
      <p:sp>
        <p:nvSpPr>
          <p:cNvPr id="4" name="Footer Placeholder 3"/>
          <p:cNvSpPr>
            <a:spLocks noGrp="1"/>
          </p:cNvSpPr>
          <p:nvPr>
            <p:ph type="ftr" sz="quarter" idx="11"/>
          </p:nvPr>
        </p:nvSpPr>
        <p:spPr/>
        <p:txBody>
          <a:bodyPr/>
          <a:lstStyle/>
          <a:p>
            <a:pPr>
              <a:defRPr/>
            </a:pPr>
            <a:r>
              <a:rPr lang="en-US" dirty="0" smtClean="0">
                <a:solidFill>
                  <a:schemeClr val="accent3">
                    <a:lumMod val="50000"/>
                  </a:schemeClr>
                </a:solidFill>
              </a:rPr>
              <a:t>SAGCOT Centre Ltd.</a:t>
            </a:r>
            <a:endParaRPr lang="en-US" dirty="0">
              <a:solidFill>
                <a:schemeClr val="accent3">
                  <a:lumMod val="50000"/>
                </a:schemeClr>
              </a:solidFill>
            </a:endParaRPr>
          </a:p>
        </p:txBody>
      </p:sp>
      <p:sp>
        <p:nvSpPr>
          <p:cNvPr id="1741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nSpc>
                <a:spcPct val="100000"/>
              </a:lnSpc>
              <a:spcBef>
                <a:spcPct val="0"/>
              </a:spcBef>
              <a:buFontTx/>
              <a:buNone/>
            </a:pPr>
            <a:fld id="{D7BE9D7F-A963-434B-9B94-FFC3E3838A25}" type="slidenum">
              <a:rPr lang="en-US" altLang="en-US" sz="1200">
                <a:solidFill>
                  <a:srgbClr val="4F6228"/>
                </a:solidFill>
              </a:rPr>
              <a:pPr>
                <a:lnSpc>
                  <a:spcPct val="100000"/>
                </a:lnSpc>
                <a:spcBef>
                  <a:spcPct val="0"/>
                </a:spcBef>
                <a:buFontTx/>
                <a:buNone/>
              </a:pPr>
              <a:t>25</a:t>
            </a:fld>
            <a:endParaRPr lang="en-US" altLang="en-US" sz="1200">
              <a:solidFill>
                <a:srgbClr val="4F6228"/>
              </a:solidFill>
            </a:endParaRPr>
          </a:p>
        </p:txBody>
      </p:sp>
      <p:pic>
        <p:nvPicPr>
          <p:cNvPr id="174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267" y="3644901"/>
            <a:ext cx="179916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descr="Unilever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900" y="3441700"/>
            <a:ext cx="924984"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4" descr="http://agrforum.com/sites/agrforum.com/files/sponsors.lg.yara.png">
            <a:hlinkClick r:id="rId6" tooltip="Yara International"/>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585" y="4926014"/>
            <a:ext cx="857249"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6" descr="http://agrforum.com/sites/agrforum.com/files/sponsors.lg.alliance.png">
            <a:hlinkClick r:id="rId8" tooltip="Alliance for a Green Revolution in Afric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7733" y="4148139"/>
            <a:ext cx="1543051"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http://t1.gstatic.com/images?q=tbn:BVu1QiLkDyyc0M:http://resource.blog.spigit.com/resources/files/6/GeneralMills%20logo%20gif.gif&amp;t=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33367" y="3441701"/>
            <a:ext cx="152611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http://t1.gstatic.com/images?q=tbn:sP6VHFkx90eKlM:http://www.apsnet.org/bookstoretitles/images/turflogos/Syngenta.JPG&amp;t=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78533" y="5294314"/>
            <a:ext cx="1746251"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4" descr="See full size imag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9334" y="4229100"/>
            <a:ext cx="217381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6" descr="http://willpowerbrands.com/images/logos/SABMiller.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07133" y="4603750"/>
            <a:ext cx="1422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0518" y="4883150"/>
            <a:ext cx="1198033"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3" name="Picture 29" descr="http://www.pentreffest.org.uk/EE/images/images%20Style%20sheet/Norwegian%20Embass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8734" y="5248275"/>
            <a:ext cx="1748367"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31" descr="USAID: From The American Peopl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1184" y="4981575"/>
            <a:ext cx="231986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33" descr="http://www.tanserve.com/facts/index_files/image4238.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3485" y="1757363"/>
            <a:ext cx="132503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35" descr="http://www.wmo.int/pages/prog/wcp/agm/agm_images/fao_logo_web.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97051" y="4521201"/>
            <a:ext cx="8001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36" descr="C:\Users\cisaac\AppData\Local\Microsoft\Windows\Temporary Internet Files\Content.Outlook\IYKY6JKK\ACT.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07133" y="3255963"/>
            <a:ext cx="1255184"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38" descr="http://www.prorustica.com/images/Prorustica%20logo%20eps.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15267" y="4827589"/>
            <a:ext cx="130386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 descr="http://t0.gstatic.com/images?q=tbn:jmZMGKoa_W6UCM:http://www.richmondbizsense.com/images/074_dupont.jpg">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251018" y="3886200"/>
            <a:ext cx="15875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4" descr="http://t2.gstatic.com/images?q=tbn:Nc5aFhgYQuo0KM:http://news.ann24.com/wp-content/uploads/2009/08/afdb.jpg">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6968" y="3627439"/>
            <a:ext cx="91863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6" descr="http://pslforum.worldbankgroup.org/images/logos/norfund.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68818" y="4397375"/>
            <a:ext cx="13567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p:nvPr/>
        </p:nvSpPr>
        <p:spPr>
          <a:xfrm>
            <a:off x="4271434" y="982663"/>
            <a:ext cx="3649133" cy="830997"/>
          </a:xfrm>
          <a:prstGeom prst="rect">
            <a:avLst/>
          </a:prstGeom>
          <a:noFill/>
        </p:spPr>
        <p:txBody>
          <a:bodyPr>
            <a:spAutoFit/>
          </a:bodyPr>
          <a:lstStyle/>
          <a:p>
            <a:pPr algn="ctr" eaLnBrk="1" hangingPunct="1">
              <a:defRPr/>
            </a:pPr>
            <a:r>
              <a:rPr lang="en-GB" b="1" dirty="0">
                <a:solidFill>
                  <a:schemeClr val="accent3">
                    <a:lumMod val="50000"/>
                  </a:schemeClr>
                </a:solidFill>
                <a:ea typeface="ＭＳ Ｐゴシック" charset="0"/>
                <a:cs typeface="ＭＳ Ｐゴシック" charset="0"/>
              </a:rPr>
              <a:t>Government of the United Republic of Tanzania</a:t>
            </a:r>
          </a:p>
        </p:txBody>
      </p:sp>
      <p:sp>
        <p:nvSpPr>
          <p:cNvPr id="69" name="TextBox 68"/>
          <p:cNvSpPr txBox="1"/>
          <p:nvPr/>
        </p:nvSpPr>
        <p:spPr>
          <a:xfrm>
            <a:off x="279401" y="2566988"/>
            <a:ext cx="4171951" cy="830997"/>
          </a:xfrm>
          <a:prstGeom prst="rect">
            <a:avLst/>
          </a:prstGeom>
          <a:noFill/>
        </p:spPr>
        <p:txBody>
          <a:bodyPr>
            <a:spAutoFit/>
          </a:bodyPr>
          <a:lstStyle/>
          <a:p>
            <a:pPr algn="ctr" eaLnBrk="1" hangingPunct="1">
              <a:defRPr/>
            </a:pPr>
            <a:r>
              <a:rPr lang="en-GB" b="1" dirty="0">
                <a:solidFill>
                  <a:schemeClr val="accent3">
                    <a:lumMod val="50000"/>
                  </a:schemeClr>
                </a:solidFill>
                <a:ea typeface="ＭＳ Ｐゴシック" charset="0"/>
                <a:cs typeface="ＭＳ Ｐゴシック" charset="0"/>
              </a:rPr>
              <a:t>Donors and development finance institutions</a:t>
            </a:r>
          </a:p>
        </p:txBody>
      </p:sp>
      <p:sp>
        <p:nvSpPr>
          <p:cNvPr id="70" name="TextBox 69"/>
          <p:cNvSpPr txBox="1"/>
          <p:nvPr/>
        </p:nvSpPr>
        <p:spPr>
          <a:xfrm>
            <a:off x="8085667" y="2566988"/>
            <a:ext cx="3409951" cy="830997"/>
          </a:xfrm>
          <a:prstGeom prst="rect">
            <a:avLst/>
          </a:prstGeom>
          <a:noFill/>
        </p:spPr>
        <p:txBody>
          <a:bodyPr>
            <a:spAutoFit/>
          </a:bodyPr>
          <a:lstStyle/>
          <a:p>
            <a:pPr algn="ctr" eaLnBrk="1" hangingPunct="1">
              <a:defRPr/>
            </a:pPr>
            <a:r>
              <a:rPr lang="en-GB" b="1" dirty="0">
                <a:solidFill>
                  <a:schemeClr val="accent3">
                    <a:lumMod val="50000"/>
                  </a:schemeClr>
                </a:solidFill>
                <a:ea typeface="ＭＳ Ｐゴシック" charset="0"/>
                <a:cs typeface="ＭＳ Ｐゴシック" charset="0"/>
              </a:rPr>
              <a:t>Local and international private sector</a:t>
            </a:r>
          </a:p>
        </p:txBody>
      </p:sp>
      <p:cxnSp>
        <p:nvCxnSpPr>
          <p:cNvPr id="71" name="Straight Connector 70"/>
          <p:cNvCxnSpPr/>
          <p:nvPr/>
        </p:nvCxnSpPr>
        <p:spPr>
          <a:xfrm flipV="1">
            <a:off x="4487334" y="3071814"/>
            <a:ext cx="937684" cy="993775"/>
          </a:xfrm>
          <a:prstGeom prst="line">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6364818" y="3071814"/>
            <a:ext cx="986367" cy="993775"/>
          </a:xfrm>
          <a:prstGeom prst="line">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775200" y="4511675"/>
            <a:ext cx="2305051" cy="0"/>
          </a:xfrm>
          <a:prstGeom prst="line">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438" name="Picture 16" descr="http://www.sociability.dk/public_site/webroot/cache/media/image/bann_lft1.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569200" y="5438775"/>
            <a:ext cx="696384"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1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718551" y="5819775"/>
            <a:ext cx="299296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10417" y="5618164"/>
            <a:ext cx="1193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1" name="Rectangle 24"/>
          <p:cNvSpPr>
            <a:spLocks noChangeArrowheads="1"/>
          </p:cNvSpPr>
          <p:nvPr/>
        </p:nvSpPr>
        <p:spPr bwMode="auto">
          <a:xfrm>
            <a:off x="0" y="59920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42" name="Rectangle 25"/>
          <p:cNvSpPr>
            <a:spLocks noChangeArrowheads="1"/>
          </p:cNvSpPr>
          <p:nvPr/>
        </p:nvSpPr>
        <p:spPr bwMode="auto">
          <a:xfrm>
            <a:off x="0" y="99925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43" name="Rectangle 26"/>
          <p:cNvSpPr>
            <a:spLocks noChangeArrowheads="1"/>
          </p:cNvSpPr>
          <p:nvPr/>
        </p:nvSpPr>
        <p:spPr bwMode="auto">
          <a:xfrm>
            <a:off x="0" y="1361203"/>
            <a:ext cx="2199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44" name="Rectangle 27"/>
          <p:cNvSpPr>
            <a:spLocks noChangeArrowheads="1"/>
          </p:cNvSpPr>
          <p:nvPr/>
        </p:nvSpPr>
        <p:spPr bwMode="auto">
          <a:xfrm>
            <a:off x="0" y="2037478"/>
            <a:ext cx="2199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45" name="Rectangle 28"/>
          <p:cNvSpPr>
            <a:spLocks noChangeArrowheads="1"/>
          </p:cNvSpPr>
          <p:nvPr/>
        </p:nvSpPr>
        <p:spPr bwMode="auto">
          <a:xfrm>
            <a:off x="0" y="235180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46" name="Rectangle 29"/>
          <p:cNvSpPr>
            <a:spLocks noChangeArrowheads="1"/>
          </p:cNvSpPr>
          <p:nvPr/>
        </p:nvSpPr>
        <p:spPr bwMode="auto">
          <a:xfrm>
            <a:off x="-188383" y="294235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47" name="Rectangle 30"/>
          <p:cNvSpPr>
            <a:spLocks noChangeArrowheads="1"/>
          </p:cNvSpPr>
          <p:nvPr/>
        </p:nvSpPr>
        <p:spPr bwMode="auto">
          <a:xfrm>
            <a:off x="-167217" y="3323353"/>
            <a:ext cx="2904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48" name="Rectangle 31"/>
          <p:cNvSpPr>
            <a:spLocks noChangeArrowheads="1"/>
          </p:cNvSpPr>
          <p:nvPr/>
        </p:nvSpPr>
        <p:spPr bwMode="auto">
          <a:xfrm>
            <a:off x="-167217" y="366625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49" name="Rectangle 32"/>
          <p:cNvSpPr>
            <a:spLocks noChangeArrowheads="1"/>
          </p:cNvSpPr>
          <p:nvPr/>
        </p:nvSpPr>
        <p:spPr bwMode="auto">
          <a:xfrm>
            <a:off x="-167217" y="4018678"/>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50" name="Rectangle 33"/>
          <p:cNvSpPr>
            <a:spLocks noChangeArrowheads="1"/>
          </p:cNvSpPr>
          <p:nvPr/>
        </p:nvSpPr>
        <p:spPr bwMode="auto">
          <a:xfrm>
            <a:off x="-167217" y="431395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51" name="Rectangle 34"/>
          <p:cNvSpPr>
            <a:spLocks noChangeArrowheads="1"/>
          </p:cNvSpPr>
          <p:nvPr/>
        </p:nvSpPr>
        <p:spPr bwMode="auto">
          <a:xfrm>
            <a:off x="-167217" y="4714003"/>
            <a:ext cx="2904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52" name="Rectangle 35"/>
          <p:cNvSpPr>
            <a:spLocks noChangeArrowheads="1"/>
          </p:cNvSpPr>
          <p:nvPr/>
        </p:nvSpPr>
        <p:spPr bwMode="auto">
          <a:xfrm>
            <a:off x="-167217" y="509500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53" name="Rectangle 36"/>
          <p:cNvSpPr>
            <a:spLocks noChangeArrowheads="1"/>
          </p:cNvSpPr>
          <p:nvPr/>
        </p:nvSpPr>
        <p:spPr bwMode="auto">
          <a:xfrm>
            <a:off x="-167217" y="549505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54" name="Rectangle 37"/>
          <p:cNvSpPr>
            <a:spLocks noChangeArrowheads="1"/>
          </p:cNvSpPr>
          <p:nvPr/>
        </p:nvSpPr>
        <p:spPr bwMode="auto">
          <a:xfrm>
            <a:off x="-167217" y="5876053"/>
            <a:ext cx="2904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55" name="Rectangle 38"/>
          <p:cNvSpPr>
            <a:spLocks noChangeArrowheads="1"/>
          </p:cNvSpPr>
          <p:nvPr/>
        </p:nvSpPr>
        <p:spPr bwMode="auto">
          <a:xfrm>
            <a:off x="-167217" y="6104653"/>
            <a:ext cx="2904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17456" name="Rectangle 39"/>
          <p:cNvSpPr>
            <a:spLocks noChangeArrowheads="1"/>
          </p:cNvSpPr>
          <p:nvPr/>
        </p:nvSpPr>
        <p:spPr bwMode="auto">
          <a:xfrm>
            <a:off x="0" y="6447553"/>
            <a:ext cx="2551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914400" eaLnBrk="1" hangingPunct="1">
              <a:lnSpc>
                <a:spcPct val="100000"/>
              </a:lnSpc>
              <a:spcBef>
                <a:spcPct val="0"/>
              </a:spcBef>
              <a:buFontTx/>
              <a:buNone/>
            </a:pPr>
            <a:r>
              <a:rPr lang="en-GB" altLang="en-US" sz="1000">
                <a:latin typeface="Arial" charset="0"/>
                <a:cs typeface="Times New Roman" pitchFamily="18" charset="0"/>
              </a:rPr>
              <a:t>  </a:t>
            </a:r>
            <a:endParaRPr lang="en-GB" altLang="en-US" sz="1800">
              <a:latin typeface="Arial" charset="0"/>
              <a:cs typeface="Arial" charset="0"/>
            </a:endParaRPr>
          </a:p>
        </p:txBody>
      </p:sp>
      <p:sp>
        <p:nvSpPr>
          <p:cNvPr id="96" name="Rounded Rectangle 95"/>
          <p:cNvSpPr/>
          <p:nvPr/>
        </p:nvSpPr>
        <p:spPr>
          <a:xfrm>
            <a:off x="279400" y="1177925"/>
            <a:ext cx="3886200" cy="1296988"/>
          </a:xfrm>
          <a:prstGeom prst="roundRect">
            <a:avLst/>
          </a:prstGeom>
          <a:solidFill>
            <a:schemeClr val="accent3">
              <a:lumMod val="40000"/>
              <a:lumOff val="6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97" name="TextBox 96"/>
          <p:cNvSpPr txBox="1"/>
          <p:nvPr/>
        </p:nvSpPr>
        <p:spPr>
          <a:xfrm>
            <a:off x="247651" y="1338264"/>
            <a:ext cx="3881967" cy="1200329"/>
          </a:xfrm>
          <a:prstGeom prst="rect">
            <a:avLst/>
          </a:prstGeom>
          <a:noFill/>
        </p:spPr>
        <p:txBody>
          <a:bodyPr>
            <a:spAutoFit/>
          </a:bodyPr>
          <a:lstStyle/>
          <a:p>
            <a:pPr algn="ctr" eaLnBrk="1" hangingPunct="1">
              <a:defRPr/>
            </a:pPr>
            <a:r>
              <a:rPr lang="en-GB" dirty="0">
                <a:solidFill>
                  <a:schemeClr val="accent3">
                    <a:lumMod val="50000"/>
                  </a:schemeClr>
                </a:solidFill>
                <a:ea typeface="ＭＳ Ｐゴシック" charset="0"/>
                <a:cs typeface="ＭＳ Ｐゴシック" charset="0"/>
              </a:rPr>
              <a:t>SAGCOT partners include major actors from all relevant stakeholder groups.</a:t>
            </a:r>
          </a:p>
        </p:txBody>
      </p:sp>
      <p:sp>
        <p:nvSpPr>
          <p:cNvPr id="100" name="Rounded Rectangle 99"/>
          <p:cNvSpPr/>
          <p:nvPr/>
        </p:nvSpPr>
        <p:spPr>
          <a:xfrm>
            <a:off x="7994651" y="1177925"/>
            <a:ext cx="3886200" cy="1296988"/>
          </a:xfrm>
          <a:prstGeom prst="roundRect">
            <a:avLst/>
          </a:prstGeom>
          <a:solidFill>
            <a:schemeClr val="accent3">
              <a:lumMod val="40000"/>
              <a:lumOff val="6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101" name="TextBox 100"/>
          <p:cNvSpPr txBox="1"/>
          <p:nvPr/>
        </p:nvSpPr>
        <p:spPr>
          <a:xfrm>
            <a:off x="8151284" y="1225550"/>
            <a:ext cx="3621616" cy="1569660"/>
          </a:xfrm>
          <a:prstGeom prst="rect">
            <a:avLst/>
          </a:prstGeom>
          <a:noFill/>
        </p:spPr>
        <p:txBody>
          <a:bodyPr>
            <a:spAutoFit/>
          </a:bodyPr>
          <a:lstStyle/>
          <a:p>
            <a:pPr algn="ctr" eaLnBrk="1" hangingPunct="1">
              <a:defRPr/>
            </a:pPr>
            <a:r>
              <a:rPr lang="en-GB" dirty="0">
                <a:solidFill>
                  <a:schemeClr val="accent3">
                    <a:lumMod val="50000"/>
                  </a:schemeClr>
                </a:solidFill>
                <a:ea typeface="ＭＳ Ｐゴシック" charset="0"/>
                <a:cs typeface="ＭＳ Ｐゴシック" charset="0"/>
              </a:rPr>
              <a:t>SAGCOT is supported by President </a:t>
            </a:r>
            <a:r>
              <a:rPr lang="en-GB" dirty="0" err="1">
                <a:solidFill>
                  <a:schemeClr val="accent3">
                    <a:lumMod val="50000"/>
                  </a:schemeClr>
                </a:solidFill>
                <a:ea typeface="ＭＳ Ｐゴシック" charset="0"/>
                <a:cs typeface="ＭＳ Ｐゴシック" charset="0"/>
              </a:rPr>
              <a:t>Jakaya</a:t>
            </a:r>
            <a:r>
              <a:rPr lang="en-GB" dirty="0">
                <a:solidFill>
                  <a:schemeClr val="accent3">
                    <a:lumMod val="50000"/>
                  </a:schemeClr>
                </a:solidFill>
                <a:ea typeface="ＭＳ Ｐゴシック" charset="0"/>
                <a:cs typeface="ＭＳ Ｐゴシック" charset="0"/>
              </a:rPr>
              <a:t> </a:t>
            </a:r>
            <a:r>
              <a:rPr lang="en-GB" dirty="0" err="1">
                <a:solidFill>
                  <a:schemeClr val="accent3">
                    <a:lumMod val="50000"/>
                  </a:schemeClr>
                </a:solidFill>
                <a:ea typeface="ＭＳ Ｐゴシック" charset="0"/>
                <a:cs typeface="ＭＳ Ｐゴシック" charset="0"/>
              </a:rPr>
              <a:t>Kikwete</a:t>
            </a:r>
            <a:r>
              <a:rPr lang="en-GB" dirty="0">
                <a:solidFill>
                  <a:schemeClr val="accent3">
                    <a:lumMod val="50000"/>
                  </a:schemeClr>
                </a:solidFill>
                <a:ea typeface="ＭＳ Ｐゴシック" charset="0"/>
                <a:cs typeface="ＭＳ Ｐゴシック" charset="0"/>
              </a:rPr>
              <a:t>, donor groups and many private sector actors.</a:t>
            </a:r>
          </a:p>
        </p:txBody>
      </p:sp>
    </p:spTree>
    <p:extLst>
      <p:ext uri="{BB962C8B-B14F-4D97-AF65-F5344CB8AC3E}">
        <p14:creationId xmlns:p14="http://schemas.microsoft.com/office/powerpoint/2010/main" val="3469260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5"/>
            <a:ext cx="12192000" cy="1143000"/>
          </a:xfrm>
        </p:spPr>
        <p:txBody>
          <a:bodyPr/>
          <a:lstStyle/>
          <a:p>
            <a:pPr>
              <a:defRPr/>
            </a:pPr>
            <a:r>
              <a:rPr lang="en-US" sz="4000" b="1" dirty="0" smtClean="0">
                <a:solidFill>
                  <a:schemeClr val="accent3">
                    <a:lumMod val="50000"/>
                  </a:schemeClr>
                </a:solidFill>
                <a:ea typeface="ＭＳ Ｐゴシック" charset="0"/>
              </a:rPr>
              <a:t>HUBS &amp; CLUSTERS</a:t>
            </a:r>
            <a:endParaRPr lang="en-US" sz="4000" b="1" dirty="0">
              <a:solidFill>
                <a:schemeClr val="accent3">
                  <a:lumMod val="50000"/>
                </a:schemeClr>
              </a:solidFill>
              <a:ea typeface="ＭＳ Ｐゴシック" charset="0"/>
            </a:endParaRPr>
          </a:p>
        </p:txBody>
      </p:sp>
      <p:sp>
        <p:nvSpPr>
          <p:cNvPr id="4" name="Footer Placeholder 3"/>
          <p:cNvSpPr>
            <a:spLocks noGrp="1"/>
          </p:cNvSpPr>
          <p:nvPr>
            <p:ph type="ftr" sz="quarter" idx="11"/>
          </p:nvPr>
        </p:nvSpPr>
        <p:spPr/>
        <p:txBody>
          <a:bodyPr/>
          <a:lstStyle/>
          <a:p>
            <a:pPr>
              <a:defRPr/>
            </a:pPr>
            <a:r>
              <a:rPr lang="en-US" dirty="0" smtClean="0">
                <a:solidFill>
                  <a:schemeClr val="accent3">
                    <a:lumMod val="50000"/>
                  </a:schemeClr>
                </a:solidFill>
              </a:rPr>
              <a:t>SAGCOT Centre Ltd.</a:t>
            </a:r>
            <a:endParaRPr lang="en-US" dirty="0">
              <a:solidFill>
                <a:schemeClr val="accent3">
                  <a:lumMod val="50000"/>
                </a:schemeClr>
              </a:solidFill>
            </a:endParaRPr>
          </a:p>
        </p:txBody>
      </p:sp>
      <p:sp>
        <p:nvSpPr>
          <p:cNvPr id="286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nSpc>
                <a:spcPct val="100000"/>
              </a:lnSpc>
              <a:spcBef>
                <a:spcPct val="0"/>
              </a:spcBef>
              <a:buFontTx/>
              <a:buNone/>
            </a:pPr>
            <a:fld id="{0B4919E5-BF90-4DCA-A0FF-3589875947E4}" type="slidenum">
              <a:rPr lang="en-US" altLang="en-US" sz="1200">
                <a:solidFill>
                  <a:srgbClr val="4F6228"/>
                </a:solidFill>
              </a:rPr>
              <a:pPr>
                <a:lnSpc>
                  <a:spcPct val="100000"/>
                </a:lnSpc>
                <a:spcBef>
                  <a:spcPct val="0"/>
                </a:spcBef>
                <a:buFontTx/>
                <a:buNone/>
              </a:pPr>
              <a:t>26</a:t>
            </a:fld>
            <a:endParaRPr lang="en-US" altLang="en-US" sz="1200">
              <a:solidFill>
                <a:srgbClr val="4F6228"/>
              </a:solidFill>
            </a:endParaRPr>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27395" y="1477306"/>
            <a:ext cx="7170141" cy="4340180"/>
          </a:xfrm>
          <a:prstGeom prst="rect">
            <a:avLst/>
          </a:prstGeom>
          <a:noFill/>
          <a:ln w="9525">
            <a:noFill/>
            <a:miter lim="800000"/>
            <a:headEnd/>
            <a:tailEnd/>
          </a:ln>
          <a:effectLst>
            <a:softEdge rad="63500"/>
          </a:effectLst>
        </p:spPr>
      </p:pic>
      <p:sp>
        <p:nvSpPr>
          <p:cNvPr id="7" name="TextBox 6"/>
          <p:cNvSpPr txBox="1"/>
          <p:nvPr/>
        </p:nvSpPr>
        <p:spPr>
          <a:xfrm>
            <a:off x="359834" y="1438275"/>
            <a:ext cx="4510617" cy="5632311"/>
          </a:xfrm>
          <a:prstGeom prst="rect">
            <a:avLst/>
          </a:prstGeom>
          <a:noFill/>
        </p:spPr>
        <p:txBody>
          <a:bodyPr>
            <a:spAutoFit/>
          </a:bodyPr>
          <a:lstStyle/>
          <a:p>
            <a:pPr eaLnBrk="1" hangingPunct="1">
              <a:defRPr/>
            </a:pPr>
            <a:r>
              <a:rPr lang="en-GB" dirty="0">
                <a:solidFill>
                  <a:schemeClr val="accent3">
                    <a:lumMod val="50000"/>
                  </a:schemeClr>
                </a:solidFill>
                <a:ea typeface="ＭＳ Ｐゴシック" charset="0"/>
                <a:cs typeface="ＭＳ Ｐゴシック" charset="0"/>
              </a:rPr>
              <a:t>Clusters of agricultural projects are centred around logistical and infrastructure hubs, maximising efficiencies and promoting economies of scale.</a:t>
            </a:r>
          </a:p>
          <a:p>
            <a:pPr eaLnBrk="1" hangingPunct="1">
              <a:defRPr/>
            </a:pPr>
            <a:endParaRPr lang="en-GB" dirty="0">
              <a:solidFill>
                <a:schemeClr val="accent3">
                  <a:lumMod val="50000"/>
                </a:schemeClr>
              </a:solidFill>
              <a:ea typeface="ＭＳ Ｐゴシック" charset="0"/>
              <a:cs typeface="ＭＳ Ｐゴシック" charset="0"/>
            </a:endParaRPr>
          </a:p>
          <a:p>
            <a:pPr eaLnBrk="1" hangingPunct="1">
              <a:defRPr/>
            </a:pPr>
            <a:r>
              <a:rPr lang="en-GB" dirty="0">
                <a:solidFill>
                  <a:schemeClr val="accent3">
                    <a:lumMod val="50000"/>
                  </a:schemeClr>
                </a:solidFill>
                <a:ea typeface="ＭＳ Ｐゴシック" charset="0"/>
                <a:cs typeface="ＭＳ Ｐゴシック" charset="0"/>
              </a:rPr>
              <a:t>These projects will include:</a:t>
            </a:r>
          </a:p>
          <a:p>
            <a:pPr eaLnBrk="1" hangingPunct="1">
              <a:buFont typeface="Arial" pitchFamily="34" charset="0"/>
              <a:buChar char="•"/>
              <a:defRPr/>
            </a:pPr>
            <a:r>
              <a:rPr lang="en-GB" dirty="0">
                <a:solidFill>
                  <a:schemeClr val="accent3">
                    <a:lumMod val="50000"/>
                  </a:schemeClr>
                </a:solidFill>
                <a:ea typeface="ＭＳ Ｐゴシック" charset="0"/>
                <a:cs typeface="ＭＳ Ｐゴシック" charset="0"/>
              </a:rPr>
              <a:t> Production</a:t>
            </a:r>
          </a:p>
          <a:p>
            <a:pPr eaLnBrk="1" hangingPunct="1">
              <a:buFont typeface="Arial" pitchFamily="34" charset="0"/>
              <a:buChar char="•"/>
              <a:defRPr/>
            </a:pPr>
            <a:r>
              <a:rPr lang="en-GB" dirty="0">
                <a:solidFill>
                  <a:schemeClr val="accent3">
                    <a:lumMod val="50000"/>
                  </a:schemeClr>
                </a:solidFill>
                <a:ea typeface="ＭＳ Ｐゴシック" charset="0"/>
                <a:cs typeface="ＭＳ Ｐゴシック" charset="0"/>
              </a:rPr>
              <a:t> Storage</a:t>
            </a:r>
          </a:p>
          <a:p>
            <a:pPr eaLnBrk="1" hangingPunct="1">
              <a:buFont typeface="Arial" pitchFamily="34" charset="0"/>
              <a:buChar char="•"/>
              <a:defRPr/>
            </a:pPr>
            <a:r>
              <a:rPr lang="en-GB" dirty="0">
                <a:solidFill>
                  <a:schemeClr val="accent3">
                    <a:lumMod val="50000"/>
                  </a:schemeClr>
                </a:solidFill>
                <a:ea typeface="ＭＳ Ｐゴシック" charset="0"/>
                <a:cs typeface="ＭＳ Ｐゴシック" charset="0"/>
              </a:rPr>
              <a:t> Processing</a:t>
            </a:r>
          </a:p>
          <a:p>
            <a:pPr eaLnBrk="1" hangingPunct="1">
              <a:buFont typeface="Arial" pitchFamily="34" charset="0"/>
              <a:buChar char="•"/>
              <a:defRPr/>
            </a:pPr>
            <a:r>
              <a:rPr lang="en-GB" dirty="0">
                <a:solidFill>
                  <a:schemeClr val="accent3">
                    <a:lumMod val="50000"/>
                  </a:schemeClr>
                </a:solidFill>
                <a:ea typeface="ＭＳ Ｐゴシック" charset="0"/>
                <a:cs typeface="ＭＳ Ｐゴシック" charset="0"/>
              </a:rPr>
              <a:t> Research </a:t>
            </a:r>
          </a:p>
          <a:p>
            <a:pPr eaLnBrk="1" hangingPunct="1">
              <a:buFont typeface="Arial" pitchFamily="34" charset="0"/>
              <a:buChar char="•"/>
              <a:defRPr/>
            </a:pPr>
            <a:r>
              <a:rPr lang="en-GB" dirty="0">
                <a:solidFill>
                  <a:schemeClr val="accent3">
                    <a:lumMod val="50000"/>
                  </a:schemeClr>
                </a:solidFill>
                <a:ea typeface="ＭＳ Ｐゴシック" charset="0"/>
                <a:cs typeface="ＭＳ Ｐゴシック" charset="0"/>
              </a:rPr>
              <a:t> Associated service providers</a:t>
            </a:r>
          </a:p>
          <a:p>
            <a:pPr eaLnBrk="1" hangingPunct="1">
              <a:buFont typeface="Arial" pitchFamily="34" charset="0"/>
              <a:buChar char="•"/>
              <a:defRPr/>
            </a:pPr>
            <a:endParaRPr lang="en-GB" dirty="0">
              <a:solidFill>
                <a:schemeClr val="accent3">
                  <a:lumMod val="50000"/>
                </a:schemeClr>
              </a:solidFill>
              <a:ea typeface="ＭＳ Ｐゴシック" charset="0"/>
              <a:cs typeface="ＭＳ Ｐゴシック" charset="0"/>
            </a:endParaRPr>
          </a:p>
          <a:p>
            <a:pPr eaLnBrk="1" hangingPunct="1">
              <a:defRPr/>
            </a:pPr>
            <a:r>
              <a:rPr lang="en-GB" dirty="0">
                <a:solidFill>
                  <a:schemeClr val="accent3">
                    <a:lumMod val="50000"/>
                  </a:schemeClr>
                </a:solidFill>
                <a:ea typeface="ＭＳ Ｐゴシック" charset="0"/>
                <a:cs typeface="ＭＳ Ｐゴシック" charset="0"/>
              </a:rPr>
              <a:t>SAGCOT has identified six priority </a:t>
            </a:r>
            <a:r>
              <a:rPr lang="en-GB" dirty="0" smtClean="0">
                <a:solidFill>
                  <a:schemeClr val="accent3">
                    <a:lumMod val="50000"/>
                  </a:schemeClr>
                </a:solidFill>
                <a:ea typeface="ＭＳ Ｐゴシック" charset="0"/>
                <a:cs typeface="ＭＳ Ｐゴシック" charset="0"/>
              </a:rPr>
              <a:t>clusters</a:t>
            </a:r>
            <a:endParaRPr lang="en-GB" dirty="0">
              <a:solidFill>
                <a:schemeClr val="accent3">
                  <a:lumMod val="50000"/>
                </a:schemeClr>
              </a:solidFill>
              <a:ea typeface="ＭＳ Ｐゴシック" charset="0"/>
              <a:cs typeface="ＭＳ Ｐゴシック" charset="0"/>
            </a:endParaRPr>
          </a:p>
        </p:txBody>
      </p:sp>
    </p:spTree>
    <p:extLst>
      <p:ext uri="{BB962C8B-B14F-4D97-AF65-F5344CB8AC3E}">
        <p14:creationId xmlns:p14="http://schemas.microsoft.com/office/powerpoint/2010/main" val="1938458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SAGCOT</a:t>
            </a:r>
            <a:endParaRPr lang="es-US" dirty="0"/>
          </a:p>
        </p:txBody>
      </p:sp>
      <p:sp>
        <p:nvSpPr>
          <p:cNvPr id="3" name="Content Placeholder 2"/>
          <p:cNvSpPr>
            <a:spLocks noGrp="1"/>
          </p:cNvSpPr>
          <p:nvPr>
            <p:ph idx="1"/>
          </p:nvPr>
        </p:nvSpPr>
        <p:spPr/>
        <p:txBody>
          <a:bodyPr/>
          <a:lstStyle/>
          <a:p>
            <a:r>
              <a:rPr lang="en-US" smtClean="0"/>
              <a:t>AGG scenario model</a:t>
            </a:r>
          </a:p>
          <a:p>
            <a:r>
              <a:rPr lang="en-US" smtClean="0"/>
              <a:t>Cluster situation analyses</a:t>
            </a:r>
          </a:p>
          <a:p>
            <a:r>
              <a:rPr lang="en-US" smtClean="0"/>
              <a:t>Opportunity analyses</a:t>
            </a:r>
          </a:p>
          <a:p>
            <a:r>
              <a:rPr lang="en-US" smtClean="0"/>
              <a:t>Workshop materials</a:t>
            </a:r>
          </a:p>
          <a:p>
            <a:r>
              <a:rPr lang="en-US" smtClean="0"/>
              <a:t>Portal</a:t>
            </a:r>
            <a:endParaRPr lang="en-US" dirty="0" smtClean="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18280">
            <a:off x="5716638" y="493628"/>
            <a:ext cx="5974199" cy="1862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9661">
            <a:off x="6152369" y="2162381"/>
            <a:ext cx="4536572" cy="4381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 y="265741"/>
            <a:ext cx="12227316" cy="6858000"/>
          </a:xfrm>
          <a:prstGeom prst="rect">
            <a:avLst/>
          </a:prstGeom>
          <a:solidFill>
            <a:srgbClr val="FFFFFF">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32345">
            <a:off x="1224057" y="1411850"/>
            <a:ext cx="5138067" cy="4557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8499">
            <a:off x="6485553" y="504969"/>
            <a:ext cx="4814089" cy="4655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35168" y="5029200"/>
            <a:ext cx="10432832" cy="5737641"/>
          </a:xfrm>
          <a:prstGeom prst="rect">
            <a:avLst/>
          </a:prstGeom>
          <a:solidFill>
            <a:srgbClr val="FFFFFF">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solidFill>
                <a:schemeClr val="tx1"/>
              </a:solidFill>
            </a:endParaRPr>
          </a:p>
        </p:txBody>
      </p:sp>
      <p:pic>
        <p:nvPicPr>
          <p:cNvPr id="5128"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rot="20472367">
            <a:off x="724048" y="1298418"/>
            <a:ext cx="3334169" cy="3563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43658">
            <a:off x="2462821" y="634252"/>
            <a:ext cx="3334169" cy="3563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269205">
            <a:off x="4494964" y="264320"/>
            <a:ext cx="3334169" cy="3547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30262">
            <a:off x="6753566" y="480910"/>
            <a:ext cx="3334169" cy="3554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04453">
            <a:off x="7472165" y="1746292"/>
            <a:ext cx="3756979" cy="3987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508000" y="5338615"/>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1"/>
                </a:solidFill>
                <a:latin typeface="Corbel" panose="020B0503020204020204" pitchFamily="34" charset="0"/>
                <a:ea typeface="+mj-ea"/>
                <a:cs typeface="Aparajita" pitchFamily="34" charset="0"/>
              </a:defRPr>
            </a:lvl1pPr>
          </a:lstStyle>
          <a:p>
            <a:r>
              <a:rPr lang="en-US" dirty="0" smtClean="0">
                <a:latin typeface="Calibri (Body)"/>
              </a:rPr>
              <a:t>SAGCOT AGG </a:t>
            </a:r>
            <a:r>
              <a:rPr lang="en-US" dirty="0" err="1" smtClean="0">
                <a:latin typeface="Calibri (Body)"/>
              </a:rPr>
              <a:t>Greenprint</a:t>
            </a:r>
            <a:r>
              <a:rPr lang="en-US" dirty="0" smtClean="0">
                <a:latin typeface="Calibri (Body)"/>
              </a:rPr>
              <a:t> Reports</a:t>
            </a:r>
            <a:endParaRPr lang="en-US" dirty="0">
              <a:latin typeface="Calibri (Body)"/>
            </a:endParaRPr>
          </a:p>
        </p:txBody>
      </p:sp>
    </p:spTree>
    <p:extLst>
      <p:ext uri="{BB962C8B-B14F-4D97-AF65-F5344CB8AC3E}">
        <p14:creationId xmlns:p14="http://schemas.microsoft.com/office/powerpoint/2010/main" val="224589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par>
                                <p:cTn id="8" presetID="10" presetClass="entr" presetSubtype="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fade">
                                      <p:cBhvr>
                                        <p:cTn id="10" dur="500"/>
                                        <p:tgtEl>
                                          <p:spTgt spid="51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8"/>
                                        </p:tgtEl>
                                        <p:attrNameLst>
                                          <p:attrName>style.visibility</p:attrName>
                                        </p:attrNameLst>
                                      </p:cBhvr>
                                      <p:to>
                                        <p:strVal val="visible"/>
                                      </p:to>
                                    </p:set>
                                    <p:animEffect transition="in" filter="fade">
                                      <p:cBhvr>
                                        <p:cTn id="20" dur="500"/>
                                        <p:tgtEl>
                                          <p:spTgt spid="5128"/>
                                        </p:tgtEl>
                                      </p:cBhvr>
                                    </p:animEffect>
                                  </p:childTnLst>
                                </p:cTn>
                              </p:par>
                              <p:par>
                                <p:cTn id="21" presetID="10" presetClass="entr" presetSubtype="0" fill="hold" nodeType="withEffect">
                                  <p:stCondLst>
                                    <p:cond delay="0"/>
                                  </p:stCondLst>
                                  <p:childTnLst>
                                    <p:set>
                                      <p:cBhvr>
                                        <p:cTn id="22" dur="1" fill="hold">
                                          <p:stCondLst>
                                            <p:cond delay="0"/>
                                          </p:stCondLst>
                                        </p:cTn>
                                        <p:tgtEl>
                                          <p:spTgt spid="5130"/>
                                        </p:tgtEl>
                                        <p:attrNameLst>
                                          <p:attrName>style.visibility</p:attrName>
                                        </p:attrNameLst>
                                      </p:cBhvr>
                                      <p:to>
                                        <p:strVal val="visible"/>
                                      </p:to>
                                    </p:set>
                                    <p:animEffect transition="in" filter="fade">
                                      <p:cBhvr>
                                        <p:cTn id="23" dur="500"/>
                                        <p:tgtEl>
                                          <p:spTgt spid="5130"/>
                                        </p:tgtEl>
                                      </p:cBhvr>
                                    </p:animEffect>
                                  </p:childTnLst>
                                </p:cTn>
                              </p:par>
                              <p:par>
                                <p:cTn id="24" presetID="10" presetClass="entr" presetSubtype="0" fill="hold" nodeType="withEffect">
                                  <p:stCondLst>
                                    <p:cond delay="0"/>
                                  </p:stCondLst>
                                  <p:childTnLst>
                                    <p:set>
                                      <p:cBhvr>
                                        <p:cTn id="25" dur="1" fill="hold">
                                          <p:stCondLst>
                                            <p:cond delay="0"/>
                                          </p:stCondLst>
                                        </p:cTn>
                                        <p:tgtEl>
                                          <p:spTgt spid="5127"/>
                                        </p:tgtEl>
                                        <p:attrNameLst>
                                          <p:attrName>style.visibility</p:attrName>
                                        </p:attrNameLst>
                                      </p:cBhvr>
                                      <p:to>
                                        <p:strVal val="visible"/>
                                      </p:to>
                                    </p:set>
                                    <p:animEffect transition="in" filter="fade">
                                      <p:cBhvr>
                                        <p:cTn id="26" dur="500"/>
                                        <p:tgtEl>
                                          <p:spTgt spid="5127"/>
                                        </p:tgtEl>
                                      </p:cBhvr>
                                    </p:animEffect>
                                  </p:childTnLst>
                                </p:cTn>
                              </p:par>
                              <p:par>
                                <p:cTn id="27" presetID="10" presetClass="entr" presetSubtype="0" fill="hold" nodeType="withEffect">
                                  <p:stCondLst>
                                    <p:cond delay="0"/>
                                  </p:stCondLst>
                                  <p:childTnLst>
                                    <p:set>
                                      <p:cBhvr>
                                        <p:cTn id="28" dur="1" fill="hold">
                                          <p:stCondLst>
                                            <p:cond delay="0"/>
                                          </p:stCondLst>
                                        </p:cTn>
                                        <p:tgtEl>
                                          <p:spTgt spid="5129"/>
                                        </p:tgtEl>
                                        <p:attrNameLst>
                                          <p:attrName>style.visibility</p:attrName>
                                        </p:attrNameLst>
                                      </p:cBhvr>
                                      <p:to>
                                        <p:strVal val="visible"/>
                                      </p:to>
                                    </p:set>
                                    <p:animEffect transition="in" filter="fade">
                                      <p:cBhvr>
                                        <p:cTn id="29" dur="500"/>
                                        <p:tgtEl>
                                          <p:spTgt spid="5129"/>
                                        </p:tgtEl>
                                      </p:cBhvr>
                                    </p:animEffect>
                                  </p:childTnLst>
                                </p:cTn>
                              </p:par>
                              <p:par>
                                <p:cTn id="30" presetID="10" presetClass="entr" presetSubtype="0" fill="hold" nodeType="withEffect">
                                  <p:stCondLst>
                                    <p:cond delay="0"/>
                                  </p:stCondLst>
                                  <p:childTnLst>
                                    <p:set>
                                      <p:cBhvr>
                                        <p:cTn id="31" dur="1" fill="hold">
                                          <p:stCondLst>
                                            <p:cond delay="0"/>
                                          </p:stCondLst>
                                        </p:cTn>
                                        <p:tgtEl>
                                          <p:spTgt spid="5126"/>
                                        </p:tgtEl>
                                        <p:attrNameLst>
                                          <p:attrName>style.visibility</p:attrName>
                                        </p:attrNameLst>
                                      </p:cBhvr>
                                      <p:to>
                                        <p:strVal val="visible"/>
                                      </p:to>
                                    </p:set>
                                    <p:animEffect transition="in" filter="fade">
                                      <p:cBhvr>
                                        <p:cTn id="3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alibri (Body)"/>
              </a:rPr>
              <a:t>Key features of ILM</a:t>
            </a:r>
            <a:endParaRPr lang="en-US" sz="4000" b="1" dirty="0">
              <a:latin typeface="Calibri (Body)"/>
            </a:endParaRPr>
          </a:p>
        </p:txBody>
      </p:sp>
      <p:sp>
        <p:nvSpPr>
          <p:cNvPr id="3" name="Content Placeholder 2"/>
          <p:cNvSpPr>
            <a:spLocks noGrp="1"/>
          </p:cNvSpPr>
          <p:nvPr>
            <p:ph idx="1"/>
          </p:nvPr>
        </p:nvSpPr>
        <p:spPr>
          <a:xfrm>
            <a:off x="838200" y="1825625"/>
            <a:ext cx="10515600" cy="3660775"/>
          </a:xfrm>
        </p:spPr>
        <p:txBody>
          <a:bodyPr>
            <a:noAutofit/>
          </a:bodyPr>
          <a:lstStyle/>
          <a:p>
            <a:pPr marL="514350" indent="-514350">
              <a:buFont typeface="+mj-lt"/>
              <a:buAutoNum type="arabicParenR"/>
            </a:pPr>
            <a:r>
              <a:rPr lang="en-US" sz="2800" dirty="0">
                <a:solidFill>
                  <a:schemeClr val="tx1"/>
                </a:solidFill>
              </a:rPr>
              <a:t>Shared or agreed management  objectives that encompass multiple benefits from the landscape</a:t>
            </a:r>
          </a:p>
          <a:p>
            <a:pPr marL="514350" indent="-514350">
              <a:buFont typeface="+mj-lt"/>
              <a:buAutoNum type="arabicParenR"/>
            </a:pPr>
            <a:r>
              <a:rPr lang="en-US" sz="2800" dirty="0">
                <a:solidFill>
                  <a:schemeClr val="tx1"/>
                </a:solidFill>
              </a:rPr>
              <a:t>Land use practices contribute to multiple landscape objectives </a:t>
            </a:r>
          </a:p>
          <a:p>
            <a:pPr marL="514350" indent="-514350">
              <a:buFont typeface="+mj-lt"/>
              <a:buAutoNum type="arabicParenR"/>
            </a:pPr>
            <a:r>
              <a:rPr lang="en-US" sz="2800" dirty="0">
                <a:solidFill>
                  <a:schemeClr val="tx1"/>
                </a:solidFill>
              </a:rPr>
              <a:t>Manage the synergies and trade-offs among objective  and land uses across the landscape</a:t>
            </a:r>
          </a:p>
          <a:p>
            <a:pPr marL="514350" indent="-514350">
              <a:buFont typeface="+mj-lt"/>
              <a:buAutoNum type="arabicParenR"/>
            </a:pPr>
            <a:r>
              <a:rPr lang="en-US" sz="2800" dirty="0" smtClean="0">
                <a:solidFill>
                  <a:schemeClr val="tx1"/>
                </a:solidFill>
              </a:rPr>
              <a:t>Markets</a:t>
            </a:r>
            <a:r>
              <a:rPr lang="en-US" sz="2800" dirty="0">
                <a:solidFill>
                  <a:schemeClr val="tx1"/>
                </a:solidFill>
              </a:rPr>
              <a:t>,  policies and programs are shaped to </a:t>
            </a:r>
            <a:r>
              <a:rPr lang="en-US" sz="2800" dirty="0" smtClean="0">
                <a:solidFill>
                  <a:schemeClr val="tx1"/>
                </a:solidFill>
              </a:rPr>
              <a:t>achieve </a:t>
            </a:r>
            <a:r>
              <a:rPr lang="en-US" sz="2800" dirty="0">
                <a:solidFill>
                  <a:schemeClr val="tx1"/>
                </a:solidFill>
              </a:rPr>
              <a:t>the diverse set of landscape objectives</a:t>
            </a:r>
          </a:p>
          <a:p>
            <a:pPr marL="514350" indent="-514350">
              <a:buFont typeface="+mj-lt"/>
              <a:buAutoNum type="arabicParenR"/>
            </a:pPr>
            <a:r>
              <a:rPr lang="en-US" sz="2800" dirty="0" smtClean="0">
                <a:solidFill>
                  <a:schemeClr val="tx1"/>
                </a:solidFill>
              </a:rPr>
              <a:t>Collaborative </a:t>
            </a:r>
            <a:r>
              <a:rPr lang="en-US" sz="2800" dirty="0">
                <a:solidFill>
                  <a:schemeClr val="tx1"/>
                </a:solidFill>
              </a:rPr>
              <a:t>processes for multi-stakeholder </a:t>
            </a:r>
            <a:r>
              <a:rPr lang="en-US" sz="2800" dirty="0" smtClean="0">
                <a:solidFill>
                  <a:schemeClr val="tx1"/>
                </a:solidFill>
              </a:rPr>
              <a:t>governance</a:t>
            </a:r>
            <a:endParaRPr lang="en-US" sz="2800" dirty="0">
              <a:solidFill>
                <a:schemeClr val="tx1"/>
              </a:solidFill>
            </a:endParaRPr>
          </a:p>
        </p:txBody>
      </p:sp>
    </p:spTree>
    <p:extLst>
      <p:ext uri="{BB962C8B-B14F-4D97-AF65-F5344CB8AC3E}">
        <p14:creationId xmlns:p14="http://schemas.microsoft.com/office/powerpoint/2010/main" val="3164134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b="1" dirty="0">
                <a:latin typeface="Calibri (Body)"/>
              </a:rPr>
              <a:t>Why a Landscape </a:t>
            </a:r>
            <a:r>
              <a:rPr lang="en-US" sz="4000" b="1" dirty="0" smtClean="0">
                <a:latin typeface="Calibri (Body)"/>
              </a:rPr>
              <a:t>Approach?</a:t>
            </a:r>
            <a:endParaRPr lang="en-US" sz="4000" b="1" dirty="0">
              <a:latin typeface="Calibri (Body)"/>
            </a:endParaRPr>
          </a:p>
        </p:txBody>
      </p:sp>
      <p:sp>
        <p:nvSpPr>
          <p:cNvPr id="5" name="Content Placeholder 4"/>
          <p:cNvSpPr>
            <a:spLocks noGrp="1"/>
          </p:cNvSpPr>
          <p:nvPr>
            <p:ph idx="1"/>
          </p:nvPr>
        </p:nvSpPr>
        <p:spPr/>
        <p:txBody>
          <a:bodyPr>
            <a:normAutofit/>
          </a:bodyPr>
          <a:lstStyle/>
          <a:p>
            <a:r>
              <a:rPr lang="en-US" sz="3200" dirty="0">
                <a:solidFill>
                  <a:schemeClr val="tx1"/>
                </a:solidFill>
              </a:rPr>
              <a:t>Threats to water important to key stakeholders</a:t>
            </a:r>
          </a:p>
          <a:p>
            <a:r>
              <a:rPr lang="en-US" sz="3200" dirty="0" smtClean="0">
                <a:solidFill>
                  <a:schemeClr val="tx1"/>
                </a:solidFill>
              </a:rPr>
              <a:t>Social </a:t>
            </a:r>
            <a:r>
              <a:rPr lang="en-US" sz="3200" dirty="0">
                <a:solidFill>
                  <a:schemeClr val="tx1"/>
                </a:solidFill>
              </a:rPr>
              <a:t>conflicts over natural resources</a:t>
            </a:r>
          </a:p>
          <a:p>
            <a:r>
              <a:rPr lang="en-US" sz="3200" dirty="0">
                <a:solidFill>
                  <a:schemeClr val="tx1"/>
                </a:solidFill>
              </a:rPr>
              <a:t>Landscape-scale environmental </a:t>
            </a:r>
            <a:r>
              <a:rPr lang="en-US" sz="3200" dirty="0" smtClean="0">
                <a:solidFill>
                  <a:schemeClr val="tx1"/>
                </a:solidFill>
              </a:rPr>
              <a:t>catastrophe</a:t>
            </a:r>
            <a:endParaRPr lang="en-US" sz="3200" dirty="0">
              <a:solidFill>
                <a:schemeClr val="tx1"/>
              </a:solidFill>
            </a:endParaRPr>
          </a:p>
          <a:p>
            <a:r>
              <a:rPr lang="en-US" sz="3200" dirty="0">
                <a:solidFill>
                  <a:schemeClr val="tx1"/>
                </a:solidFill>
              </a:rPr>
              <a:t>Operational risks for </a:t>
            </a:r>
            <a:r>
              <a:rPr lang="en-US" sz="3200" dirty="0" smtClean="0">
                <a:solidFill>
                  <a:schemeClr val="tx1"/>
                </a:solidFill>
              </a:rPr>
              <a:t>agribusinesses</a:t>
            </a:r>
          </a:p>
          <a:p>
            <a:r>
              <a:rPr lang="en-US" sz="3200" dirty="0">
                <a:solidFill>
                  <a:schemeClr val="tx1"/>
                </a:solidFill>
              </a:rPr>
              <a:t>Threats to human health of influential groups</a:t>
            </a:r>
          </a:p>
          <a:p>
            <a:endParaRPr lang="en-US" sz="3200" dirty="0">
              <a:solidFill>
                <a:schemeClr val="tx1"/>
              </a:solidFill>
            </a:endParaRPr>
          </a:p>
          <a:p>
            <a:endParaRPr lang="en-US" sz="3200" dirty="0"/>
          </a:p>
        </p:txBody>
      </p:sp>
      <p:sp>
        <p:nvSpPr>
          <p:cNvPr id="3" name="Date Placeholder 2"/>
          <p:cNvSpPr>
            <a:spLocks noGrp="1"/>
          </p:cNvSpPr>
          <p:nvPr>
            <p:ph type="dt" sz="half" idx="10"/>
          </p:nvPr>
        </p:nvSpPr>
        <p:spPr/>
        <p:txBody>
          <a:bodyPr/>
          <a:lstStyle/>
          <a:p>
            <a:r>
              <a:rPr lang="en-US" smtClean="0"/>
              <a:t>August 16-18, 2016</a:t>
            </a:r>
            <a:endParaRPr lang="en-US"/>
          </a:p>
        </p:txBody>
      </p:sp>
      <p:sp>
        <p:nvSpPr>
          <p:cNvPr id="4" name="Footer Placeholder 3"/>
          <p:cNvSpPr>
            <a:spLocks noGrp="1"/>
          </p:cNvSpPr>
          <p:nvPr>
            <p:ph type="ftr" sz="quarter" idx="11"/>
          </p:nvPr>
        </p:nvSpPr>
        <p:spPr/>
        <p:txBody>
          <a:bodyPr/>
          <a:lstStyle/>
          <a:p>
            <a:r>
              <a:rPr lang="en-US" smtClean="0"/>
              <a:t>Landscape Leadership 3-Day Intensive Workshop</a:t>
            </a:r>
            <a:endParaRPr lang="en-US"/>
          </a:p>
        </p:txBody>
      </p:sp>
      <p:sp>
        <p:nvSpPr>
          <p:cNvPr id="6" name="Slide Number Placeholder 5"/>
          <p:cNvSpPr>
            <a:spLocks noGrp="1"/>
          </p:cNvSpPr>
          <p:nvPr>
            <p:ph type="sldNum" sz="quarter" idx="12"/>
          </p:nvPr>
        </p:nvSpPr>
        <p:spPr/>
        <p:txBody>
          <a:bodyPr/>
          <a:lstStyle/>
          <a:p>
            <a:fld id="{DA93CF5D-E604-7B40-8881-FB4DB3FF8C4F}" type="slidenum">
              <a:rPr lang="en-US" smtClean="0"/>
              <a:t>29</a:t>
            </a:fld>
            <a:endParaRPr lang="en-US"/>
          </a:p>
        </p:txBody>
      </p:sp>
    </p:spTree>
    <p:extLst>
      <p:ext uri="{BB962C8B-B14F-4D97-AF65-F5344CB8AC3E}">
        <p14:creationId xmlns:p14="http://schemas.microsoft.com/office/powerpoint/2010/main" val="1596375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346"/>
            <a:ext cx="10515600" cy="1325563"/>
          </a:xfrm>
        </p:spPr>
        <p:txBody>
          <a:bodyPr/>
          <a:lstStyle/>
          <a:p>
            <a:r>
              <a:rPr lang="en-US" b="1" dirty="0" smtClean="0">
                <a:latin typeface="Calibri (Body)"/>
              </a:rPr>
              <a:t>SAGCOT to build Tanzania’s granary</a:t>
            </a:r>
            <a:endParaRPr lang="en-US" b="1" dirty="0">
              <a:latin typeface="Calibri (Body)"/>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0" y="1129569"/>
            <a:ext cx="4267200" cy="3411594"/>
          </a:xfrm>
          <a:prstGeom prst="rect">
            <a:avLst/>
          </a:prstGeom>
          <a:ln>
            <a:noFill/>
          </a:ln>
          <a:effectLst>
            <a:outerShdw blurRad="292100" dist="139700" dir="2700000" algn="tl" rotWithShape="0">
              <a:srgbClr val="333333">
                <a:alpha val="65000"/>
              </a:srgbClr>
            </a:outerShdw>
          </a:effec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38401"/>
            <a:ext cx="8128000" cy="4217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8229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colibrary.org/images/full_image/Pool_with_hippos_Ngorongoro_Crater_Tanzania_DP40.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977" t="7846" b="7692"/>
          <a:stretch/>
        </p:blipFill>
        <p:spPr bwMode="auto">
          <a:xfrm>
            <a:off x="0" y="0"/>
            <a:ext cx="122635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0400" y="152400"/>
            <a:ext cx="10972800" cy="944562"/>
          </a:xfrm>
        </p:spPr>
        <p:txBody>
          <a:bodyPr>
            <a:normAutofit fontScale="90000"/>
          </a:bodyPr>
          <a:lstStyle/>
          <a:p>
            <a:r>
              <a:rPr lang="en-US" b="1" dirty="0" smtClean="0">
                <a:solidFill>
                  <a:schemeClr val="bg1"/>
                </a:solidFill>
                <a:latin typeface="Calibri (Body)"/>
              </a:rPr>
              <a:t>SAGCOT is an ecologically important region</a:t>
            </a:r>
            <a:endParaRPr lang="en-US" b="1" dirty="0">
              <a:solidFill>
                <a:schemeClr val="bg1"/>
              </a:solidFill>
              <a:latin typeface="Calibri (Body)"/>
            </a:endParaRPr>
          </a:p>
        </p:txBody>
      </p:sp>
      <p:sp>
        <p:nvSpPr>
          <p:cNvPr id="8" name="Round Single Corner Rectangle 7"/>
          <p:cNvSpPr/>
          <p:nvPr/>
        </p:nvSpPr>
        <p:spPr>
          <a:xfrm flipV="1">
            <a:off x="6705601" y="3048000"/>
            <a:ext cx="4450795" cy="2362200"/>
          </a:xfrm>
          <a:prstGeom prst="round1Rect">
            <a:avLst>
              <a:gd name="adj" fmla="val 10557"/>
            </a:avLst>
          </a:prstGeom>
          <a:gradFill>
            <a:gsLst>
              <a:gs pos="0">
                <a:srgbClr val="CD930F">
                  <a:alpha val="60000"/>
                </a:srgbClr>
              </a:gs>
              <a:gs pos="37000">
                <a:srgbClr val="CD930F"/>
              </a:gs>
              <a:gs pos="100000">
                <a:srgbClr val="CD930F">
                  <a:alpha val="33000"/>
                </a:srgbClr>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latinLnBrk="0" hangingPunct="1"/>
            <a:endParaRPr kumimoji="0" lang="en-US"/>
          </a:p>
        </p:txBody>
      </p:sp>
      <p:sp>
        <p:nvSpPr>
          <p:cNvPr id="9" name="Content Placeholder 14"/>
          <p:cNvSpPr txBox="1">
            <a:spLocks/>
          </p:cNvSpPr>
          <p:nvPr/>
        </p:nvSpPr>
        <p:spPr>
          <a:xfrm>
            <a:off x="6807201" y="3200400"/>
            <a:ext cx="3994833" cy="2133600"/>
          </a:xfrm>
          <a:prstGeom prst="rect">
            <a:avLst/>
          </a:prstGeom>
        </p:spPr>
        <p:txBody>
          <a:bodyPr vert="horz" lIns="91440" tIns="45720" rIns="91440" bIns="45720" rtlCol="0">
            <a:normAutofit/>
          </a:bodyPr>
          <a:lstStyle>
            <a:lvl1pPr marL="284163" indent="-284163" algn="l" defTabSz="457200" rtl="0" eaLnBrk="1" latinLnBrk="0" hangingPunct="1">
              <a:spcBef>
                <a:spcPct val="20000"/>
              </a:spcBef>
              <a:buClr>
                <a:srgbClr val="597812"/>
              </a:buClr>
              <a:buFont typeface="Georgia"/>
              <a:buChar char="●"/>
              <a:defRPr sz="2800" kern="1200">
                <a:solidFill>
                  <a:srgbClr val="676766"/>
                </a:solidFill>
                <a:latin typeface="Corbel"/>
                <a:ea typeface="+mn-ea"/>
                <a:cs typeface="Corbel"/>
              </a:defRPr>
            </a:lvl1pPr>
            <a:lvl2pPr marL="569913" indent="-285750" algn="l" defTabSz="457200" rtl="0" eaLnBrk="1" latinLnBrk="0" hangingPunct="1">
              <a:spcBef>
                <a:spcPct val="20000"/>
              </a:spcBef>
              <a:buClr>
                <a:srgbClr val="597812"/>
              </a:buClr>
              <a:buFont typeface="Georgia"/>
              <a:buChar char="●"/>
              <a:defRPr sz="2500" kern="1200">
                <a:solidFill>
                  <a:srgbClr val="676766"/>
                </a:solidFill>
                <a:latin typeface="Corbel"/>
                <a:ea typeface="+mn-ea"/>
                <a:cs typeface="Corbel"/>
              </a:defRPr>
            </a:lvl2pPr>
            <a:lvl3pPr marL="914400" indent="-285750" algn="l" defTabSz="457200" rtl="0" eaLnBrk="1" latinLnBrk="0" hangingPunct="1">
              <a:spcBef>
                <a:spcPct val="20000"/>
              </a:spcBef>
              <a:buClr>
                <a:srgbClr val="597812"/>
              </a:buClr>
              <a:buFont typeface="Georgia"/>
              <a:buChar char="●"/>
              <a:defRPr sz="2200" kern="1200">
                <a:solidFill>
                  <a:srgbClr val="676766"/>
                </a:solidFill>
                <a:latin typeface="Corbel"/>
                <a:ea typeface="+mn-ea"/>
                <a:cs typeface="Corbel"/>
              </a:defRPr>
            </a:lvl3pPr>
            <a:lvl4pPr marL="1139825" indent="-225425" algn="l" defTabSz="457200" rtl="0" eaLnBrk="1" latinLnBrk="0" hangingPunct="1">
              <a:spcBef>
                <a:spcPct val="20000"/>
              </a:spcBef>
              <a:buClr>
                <a:srgbClr val="597812"/>
              </a:buClr>
              <a:buFont typeface="Georgia"/>
              <a:buChar char="●"/>
              <a:defRPr sz="2000" kern="1200">
                <a:solidFill>
                  <a:srgbClr val="676766"/>
                </a:solidFill>
                <a:latin typeface="Corbel"/>
                <a:ea typeface="+mn-ea"/>
                <a:cs typeface="Corbel"/>
              </a:defRPr>
            </a:lvl4pPr>
            <a:lvl5pPr marL="1376363" indent="-236538" algn="l" defTabSz="457200" rtl="0" eaLnBrk="1" latinLnBrk="0" hangingPunct="1">
              <a:spcBef>
                <a:spcPct val="20000"/>
              </a:spcBef>
              <a:buClr>
                <a:srgbClr val="597812"/>
              </a:buClr>
              <a:buFont typeface="Georgia"/>
              <a:buChar char="●"/>
              <a:defRPr sz="1800" kern="1200">
                <a:solidFill>
                  <a:srgbClr val="676766"/>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bg1"/>
              </a:buClr>
            </a:pPr>
            <a:r>
              <a:rPr lang="en-US" dirty="0" smtClean="0">
                <a:solidFill>
                  <a:schemeClr val="bg1"/>
                </a:solidFill>
              </a:rPr>
              <a:t>Multiple ecosystems</a:t>
            </a:r>
          </a:p>
          <a:p>
            <a:pPr>
              <a:buClr>
                <a:schemeClr val="bg1"/>
              </a:buClr>
            </a:pPr>
            <a:r>
              <a:rPr lang="en-US" dirty="0" smtClean="0">
                <a:solidFill>
                  <a:schemeClr val="bg1"/>
                </a:solidFill>
              </a:rPr>
              <a:t>High biodiversity value</a:t>
            </a:r>
          </a:p>
          <a:p>
            <a:pPr>
              <a:buClr>
                <a:schemeClr val="bg1"/>
              </a:buClr>
            </a:pPr>
            <a:r>
              <a:rPr lang="en-US" dirty="0" smtClean="0">
                <a:solidFill>
                  <a:schemeClr val="bg1"/>
                </a:solidFill>
              </a:rPr>
              <a:t>Threatened by climate change</a:t>
            </a:r>
            <a:endParaRPr lang="en-US" dirty="0">
              <a:solidFill>
                <a:schemeClr val="bg1"/>
              </a:solidFill>
            </a:endParaRPr>
          </a:p>
        </p:txBody>
      </p:sp>
    </p:spTree>
    <p:extLst>
      <p:ext uri="{BB962C8B-B14F-4D97-AF65-F5344CB8AC3E}">
        <p14:creationId xmlns:p14="http://schemas.microsoft.com/office/powerpoint/2010/main" val="4004880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3051" y="149225"/>
            <a:ext cx="1545167" cy="654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747" name="Title 1"/>
          <p:cNvSpPr>
            <a:spLocks noGrp="1"/>
          </p:cNvSpPr>
          <p:nvPr>
            <p:ph type="title"/>
          </p:nvPr>
        </p:nvSpPr>
        <p:spPr>
          <a:xfrm>
            <a:off x="924985" y="-1361"/>
            <a:ext cx="13017500" cy="1143000"/>
          </a:xfrm>
        </p:spPr>
        <p:txBody>
          <a:bodyPr/>
          <a:lstStyle/>
          <a:p>
            <a:pPr eaLnBrk="1" hangingPunct="1">
              <a:lnSpc>
                <a:spcPct val="80000"/>
              </a:lnSpc>
            </a:pPr>
            <a:r>
              <a:rPr lang="en-US" altLang="en-US" sz="2800" b="1" dirty="0" smtClean="0">
                <a:latin typeface="Calibri (Body)"/>
              </a:rPr>
              <a:t>Leveraging investments and partnerships through   clusters</a:t>
            </a:r>
          </a:p>
        </p:txBody>
      </p:sp>
      <p:sp>
        <p:nvSpPr>
          <p:cNvPr id="4" name="Footer Placeholder 3"/>
          <p:cNvSpPr>
            <a:spLocks noGrp="1"/>
          </p:cNvSpPr>
          <p:nvPr>
            <p:ph type="ftr" sz="quarter" idx="11"/>
          </p:nvPr>
        </p:nvSpPr>
        <p:spPr/>
        <p:txBody>
          <a:bodyPr/>
          <a:lstStyle/>
          <a:p>
            <a:pPr>
              <a:defRPr/>
            </a:pPr>
            <a:r>
              <a:rPr lang="en-US"/>
              <a:t>SAGCOT Centre Ltd.</a:t>
            </a:r>
          </a:p>
        </p:txBody>
      </p:sp>
      <p:sp>
        <p:nvSpPr>
          <p:cNvPr id="3174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Font typeface="Arial" charset="0"/>
              <a:buChar char="•"/>
              <a:defRPr sz="3200">
                <a:solidFill>
                  <a:schemeClr val="tx1"/>
                </a:solidFill>
                <a:latin typeface="Calibri" pitchFamily="34" charset="0"/>
                <a:ea typeface="MS PGothic" pitchFamily="34" charset="-128"/>
              </a:defRPr>
            </a:lvl1pPr>
            <a:lvl2pPr marL="742950" indent="-285750">
              <a:lnSpc>
                <a:spcPct val="110000"/>
              </a:lnSpc>
              <a:spcBef>
                <a:spcPct val="20000"/>
              </a:spcBef>
              <a:buFont typeface="Arial" charset="0"/>
              <a:buChar char="–"/>
              <a:defRPr sz="2800">
                <a:solidFill>
                  <a:schemeClr val="tx1"/>
                </a:solidFill>
                <a:latin typeface="Calibri" pitchFamily="34" charset="0"/>
                <a:ea typeface="MS PGothic" pitchFamily="34" charset="-128"/>
              </a:defRPr>
            </a:lvl2pPr>
            <a:lvl3pPr marL="1143000" indent="-228600">
              <a:lnSpc>
                <a:spcPct val="110000"/>
              </a:lnSpc>
              <a:spcBef>
                <a:spcPct val="20000"/>
              </a:spcBef>
              <a:buFont typeface="Arial" charset="0"/>
              <a:buChar char="•"/>
              <a:defRPr sz="2400">
                <a:solidFill>
                  <a:schemeClr val="tx1"/>
                </a:solidFill>
                <a:latin typeface="Calibri" pitchFamily="34" charset="0"/>
                <a:ea typeface="MS PGothic" pitchFamily="34" charset="-128"/>
              </a:defRPr>
            </a:lvl3pPr>
            <a:lvl4pPr marL="16002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4pPr>
            <a:lvl5pPr marL="2057400" indent="-228600">
              <a:lnSpc>
                <a:spcPct val="110000"/>
              </a:lnSpc>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lnSpc>
                <a:spcPct val="110000"/>
              </a:lnSpc>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nSpc>
                <a:spcPct val="100000"/>
              </a:lnSpc>
              <a:spcBef>
                <a:spcPct val="0"/>
              </a:spcBef>
              <a:buFontTx/>
              <a:buNone/>
            </a:pPr>
            <a:fld id="{C516725D-BC91-419A-999B-204219E8326E}" type="slidenum">
              <a:rPr lang="en-US" altLang="en-US" sz="1200">
                <a:solidFill>
                  <a:srgbClr val="898989"/>
                </a:solidFill>
              </a:rPr>
              <a:pPr>
                <a:lnSpc>
                  <a:spcPct val="100000"/>
                </a:lnSpc>
                <a:spcBef>
                  <a:spcPct val="0"/>
                </a:spcBef>
                <a:buFontTx/>
                <a:buNone/>
              </a:pPr>
              <a:t>5</a:t>
            </a:fld>
            <a:endParaRPr lang="en-US" altLang="en-US" sz="1200">
              <a:solidFill>
                <a:srgbClr val="898989"/>
              </a:solidFill>
            </a:endParaRPr>
          </a:p>
        </p:txBody>
      </p:sp>
      <p:sp>
        <p:nvSpPr>
          <p:cNvPr id="6" name="TextBox 5"/>
          <p:cNvSpPr txBox="1">
            <a:spLocks noChangeArrowheads="1"/>
          </p:cNvSpPr>
          <p:nvPr/>
        </p:nvSpPr>
        <p:spPr bwMode="auto">
          <a:xfrm>
            <a:off x="474134" y="6059488"/>
            <a:ext cx="11131551" cy="830997"/>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spAutoFit/>
          </a:bodyPr>
          <a:lstStyle/>
          <a:p>
            <a:pPr algn="ctr" eaLnBrk="1" fontAlgn="auto" hangingPunct="1">
              <a:spcBef>
                <a:spcPts val="0"/>
              </a:spcBef>
              <a:spcAft>
                <a:spcPts val="0"/>
              </a:spcAft>
              <a:defRPr/>
            </a:pPr>
            <a:r>
              <a:rPr lang="en-US" dirty="0">
                <a:solidFill>
                  <a:schemeClr val="dk1"/>
                </a:solidFill>
                <a:latin typeface="+mn-lt"/>
                <a:ea typeface="+mn-ea"/>
              </a:rPr>
              <a:t>Clusters are geographic concentrations of interconnected companies, </a:t>
            </a:r>
            <a:r>
              <a:rPr lang="en-US" dirty="0" err="1">
                <a:solidFill>
                  <a:schemeClr val="dk1"/>
                </a:solidFill>
                <a:latin typeface="+mn-lt"/>
                <a:ea typeface="+mn-ea"/>
              </a:rPr>
              <a:t>specialised</a:t>
            </a:r>
            <a:r>
              <a:rPr lang="en-US" dirty="0">
                <a:solidFill>
                  <a:schemeClr val="dk1"/>
                </a:solidFill>
                <a:latin typeface="+mn-lt"/>
                <a:ea typeface="+mn-ea"/>
              </a:rPr>
              <a:t> suppliers, service providers and associated </a:t>
            </a:r>
            <a:r>
              <a:rPr lang="en-US" dirty="0" err="1">
                <a:solidFill>
                  <a:schemeClr val="dk1"/>
                </a:solidFill>
                <a:latin typeface="+mn-lt"/>
                <a:ea typeface="+mn-ea"/>
              </a:rPr>
              <a:t>institutiions</a:t>
            </a:r>
            <a:endParaRPr lang="en-US" dirty="0">
              <a:solidFill>
                <a:schemeClr val="dk1"/>
              </a:solidFill>
              <a:latin typeface="+mn-lt"/>
              <a:ea typeface="+mn-ea"/>
            </a:endParaRPr>
          </a:p>
        </p:txBody>
      </p:sp>
      <p:pic>
        <p:nvPicPr>
          <p:cNvPr id="31751" name="O 1"/>
          <p:cNvPicPr>
            <a:picLocks noChangeAspect="1" noChangeArrowheads="1"/>
          </p:cNvPicPr>
          <p:nvPr/>
        </p:nvPicPr>
        <p:blipFill>
          <a:blip r:embed="rId3">
            <a:extLst>
              <a:ext uri="{28A0092B-C50C-407E-A947-70E740481C1C}">
                <a14:useLocalDpi xmlns:a14="http://schemas.microsoft.com/office/drawing/2010/main" val="0"/>
              </a:ext>
            </a:extLst>
          </a:blip>
          <a:srcRect l="-804" t="-853" r="-804" b="-1422"/>
          <a:stretch>
            <a:fillRect/>
          </a:stretch>
        </p:blipFill>
        <p:spPr bwMode="auto">
          <a:xfrm>
            <a:off x="924984" y="1023031"/>
            <a:ext cx="10318749"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95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25"/>
            <a:ext cx="12208933"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1545026"/>
            <a:ext cx="10871200" cy="3962400"/>
          </a:xfrm>
          <a:prstGeom prst="rect">
            <a:avLst/>
          </a:prstGeom>
          <a:solidFill>
            <a:schemeClr val="bg1">
              <a:lumMod val="7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b="1" dirty="0" smtClean="0">
                <a:latin typeface="Calibri (Body)"/>
              </a:rPr>
              <a:t>Inclusive Green Growth Objectives</a:t>
            </a:r>
            <a:endParaRPr lang="en-US" b="1" dirty="0">
              <a:latin typeface="Calibri (Body)"/>
            </a:endParaRPr>
          </a:p>
        </p:txBody>
      </p:sp>
      <p:sp>
        <p:nvSpPr>
          <p:cNvPr id="7" name="Content Placeholder 2"/>
          <p:cNvSpPr>
            <a:spLocks noGrp="1"/>
          </p:cNvSpPr>
          <p:nvPr>
            <p:ph idx="1"/>
          </p:nvPr>
        </p:nvSpPr>
        <p:spPr>
          <a:xfrm>
            <a:off x="508000" y="1545026"/>
            <a:ext cx="10972800" cy="3810000"/>
          </a:xfrm>
        </p:spPr>
        <p:txBody>
          <a:bodyPr>
            <a:normAutofit/>
          </a:bodyPr>
          <a:lstStyle/>
          <a:p>
            <a:r>
              <a:rPr lang="en-US" dirty="0" smtClean="0"/>
              <a:t>Sustained agricultural productivity</a:t>
            </a:r>
          </a:p>
          <a:p>
            <a:r>
              <a:rPr lang="en-US" dirty="0" smtClean="0"/>
              <a:t>Local and national food and livelihood security</a:t>
            </a:r>
          </a:p>
          <a:p>
            <a:r>
              <a:rPr lang="en-US" dirty="0" smtClean="0"/>
              <a:t>Ecosystem conservation and  ecosystem service delivery</a:t>
            </a:r>
          </a:p>
          <a:p>
            <a:r>
              <a:rPr lang="en-US" dirty="0" smtClean="0"/>
              <a:t>Institutional capacity to support integrated management of agriculture, ecosystem and livelihood resources</a:t>
            </a:r>
          </a:p>
          <a:p>
            <a:endParaRPr lang="en-US" dirty="0" smtClean="0"/>
          </a:p>
          <a:p>
            <a:endParaRPr lang="en-US" dirty="0"/>
          </a:p>
        </p:txBody>
      </p:sp>
    </p:spTree>
    <p:extLst>
      <p:ext uri="{BB962C8B-B14F-4D97-AF65-F5344CB8AC3E}">
        <p14:creationId xmlns:p14="http://schemas.microsoft.com/office/powerpoint/2010/main" val="2302536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2156" y="365125"/>
            <a:ext cx="5483772" cy="1325563"/>
          </a:xfrm>
        </p:spPr>
        <p:txBody>
          <a:bodyPr>
            <a:noAutofit/>
          </a:bodyPr>
          <a:lstStyle/>
          <a:p>
            <a:r>
              <a:rPr lang="en-US" sz="4000" b="1" dirty="0" smtClean="0">
                <a:latin typeface="Calibri (Body)"/>
              </a:rPr>
              <a:t>Landscape approach</a:t>
            </a:r>
            <a:endParaRPr lang="en-US" sz="4000" b="1" dirty="0">
              <a:latin typeface="Calibri (Body)"/>
            </a:endParaRPr>
          </a:p>
        </p:txBody>
      </p:sp>
      <p:sp>
        <p:nvSpPr>
          <p:cNvPr id="2" name="Content Placeholder 1"/>
          <p:cNvSpPr>
            <a:spLocks noGrp="1"/>
          </p:cNvSpPr>
          <p:nvPr>
            <p:ph idx="1"/>
          </p:nvPr>
        </p:nvSpPr>
        <p:spPr>
          <a:xfrm>
            <a:off x="204952" y="1825625"/>
            <a:ext cx="4978236" cy="4764361"/>
          </a:xfrm>
        </p:spPr>
        <p:txBody>
          <a:bodyPr>
            <a:normAutofit/>
          </a:bodyPr>
          <a:lstStyle/>
          <a:p>
            <a:pPr marL="0" indent="0">
              <a:buNone/>
            </a:pPr>
            <a:r>
              <a:rPr lang="en-US" sz="3600" dirty="0">
                <a:solidFill>
                  <a:schemeClr val="tx1"/>
                </a:solidFill>
              </a:rPr>
              <a:t>Long-term collaboration among different groups of land managers and stakeholders to realize multiple objectives in a sustainable landscape</a:t>
            </a:r>
          </a:p>
          <a:p>
            <a:pPr marL="0" indent="0">
              <a:buNone/>
            </a:pPr>
            <a:endParaRPr lang="en-US" sz="3600" dirty="0"/>
          </a:p>
        </p:txBody>
      </p:sp>
      <p:pic>
        <p:nvPicPr>
          <p:cNvPr id="4" name="Picture Placeholder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527" b="12527"/>
          <a:stretch/>
        </p:blipFill>
        <p:spPr bwMode="auto">
          <a:xfrm>
            <a:off x="5876871" y="577522"/>
            <a:ext cx="6172200" cy="6280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969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457200"/>
            <a:ext cx="8333334" cy="868323"/>
          </a:xfrm>
        </p:spPr>
        <p:txBody>
          <a:bodyPr>
            <a:noAutofit/>
          </a:bodyPr>
          <a:lstStyle/>
          <a:p>
            <a:pPr lvl="0"/>
            <a:r>
              <a:rPr lang="en-US" sz="4000" b="1" dirty="0" smtClean="0">
                <a:latin typeface="Calibri (Body)"/>
              </a:rPr>
              <a:t>Historical land governance</a:t>
            </a:r>
            <a:endParaRPr lang="en-US" sz="4000" b="1" dirty="0">
              <a:latin typeface="Calibri (Body)"/>
            </a:endParaRPr>
          </a:p>
        </p:txBody>
      </p:sp>
      <p:sp>
        <p:nvSpPr>
          <p:cNvPr id="2" name="Date Placeholder 1"/>
          <p:cNvSpPr>
            <a:spLocks noGrp="1"/>
          </p:cNvSpPr>
          <p:nvPr>
            <p:ph type="dt" sz="half" idx="10"/>
          </p:nvPr>
        </p:nvSpPr>
        <p:spPr/>
        <p:txBody>
          <a:bodyPr/>
          <a:lstStyle/>
          <a:p>
            <a:r>
              <a:rPr lang="en-US" smtClean="0"/>
              <a:t>August 16-18, 2016</a:t>
            </a:r>
            <a:endParaRPr lang="en-US"/>
          </a:p>
        </p:txBody>
      </p:sp>
      <p:sp>
        <p:nvSpPr>
          <p:cNvPr id="3" name="Footer Placeholder 2"/>
          <p:cNvSpPr>
            <a:spLocks noGrp="1"/>
          </p:cNvSpPr>
          <p:nvPr>
            <p:ph type="ftr" sz="quarter" idx="11"/>
          </p:nvPr>
        </p:nvSpPr>
        <p:spPr/>
        <p:txBody>
          <a:bodyPr/>
          <a:lstStyle/>
          <a:p>
            <a:r>
              <a:rPr lang="en-US" smtClean="0"/>
              <a:t>Landscape Leadership 3-Day Intensive Workshop</a:t>
            </a:r>
            <a:endParaRPr lang="en-US"/>
          </a:p>
        </p:txBody>
      </p:sp>
      <p:sp>
        <p:nvSpPr>
          <p:cNvPr id="4" name="Slide Number Placeholder 3"/>
          <p:cNvSpPr>
            <a:spLocks noGrp="1"/>
          </p:cNvSpPr>
          <p:nvPr>
            <p:ph type="sldNum" sz="quarter" idx="12"/>
          </p:nvPr>
        </p:nvSpPr>
        <p:spPr/>
        <p:txBody>
          <a:bodyPr/>
          <a:lstStyle/>
          <a:p>
            <a:fld id="{DA93CF5D-E604-7B40-8881-FB4DB3FF8C4F}" type="slidenum">
              <a:rPr lang="en-US" smtClean="0"/>
              <a:t>8</a:t>
            </a:fld>
            <a:endParaRPr lang="en-US"/>
          </a:p>
        </p:txBody>
      </p:sp>
      <p:sp>
        <p:nvSpPr>
          <p:cNvPr id="12" name="TextBox 11"/>
          <p:cNvSpPr txBox="1"/>
          <p:nvPr/>
        </p:nvSpPr>
        <p:spPr>
          <a:xfrm>
            <a:off x="6629399" y="5421087"/>
            <a:ext cx="4724401" cy="261610"/>
          </a:xfrm>
          <a:prstGeom prst="rect">
            <a:avLst/>
          </a:prstGeom>
          <a:noFill/>
        </p:spPr>
        <p:txBody>
          <a:bodyPr wrap="square" rtlCol="0">
            <a:spAutoFit/>
          </a:bodyPr>
          <a:lstStyle/>
          <a:p>
            <a:pPr algn="r"/>
            <a:r>
              <a:rPr lang="es-US" sz="1100" dirty="0" err="1">
                <a:solidFill>
                  <a:schemeClr val="bg1"/>
                </a:solidFill>
                <a:latin typeface="Corbel" panose="020B0503020204020204" pitchFamily="34" charset="0"/>
              </a:rPr>
              <a:t>Photo</a:t>
            </a:r>
            <a:r>
              <a:rPr lang="es-US" sz="1100" dirty="0">
                <a:solidFill>
                  <a:schemeClr val="bg1"/>
                </a:solidFill>
                <a:latin typeface="Corbel" panose="020B0503020204020204" pitchFamily="34" charset="0"/>
              </a:rPr>
              <a:t>: City of Curitiba (</a:t>
            </a:r>
            <a:r>
              <a:rPr lang="en-US" sz="1100" i="1" dirty="0">
                <a:solidFill>
                  <a:schemeClr val="bg1"/>
                </a:solidFill>
                <a:latin typeface="Corbel" panose="020B0503020204020204" pitchFamily="34" charset="0"/>
              </a:rPr>
              <a:t>Secretariat of the Convention on Biological Diversity</a:t>
            </a:r>
            <a:r>
              <a:rPr lang="es-US" sz="1100" dirty="0">
                <a:solidFill>
                  <a:schemeClr val="bg1"/>
                </a:solidFill>
                <a:latin typeface="Corbel" panose="020B0503020204020204" pitchFamily="34" charset="0"/>
              </a:rPr>
              <a:t>)</a:t>
            </a:r>
            <a:endParaRPr lang="en-US" sz="1100" dirty="0">
              <a:solidFill>
                <a:schemeClr val="bg1"/>
              </a:solidFill>
              <a:latin typeface="Corbel" panose="020B0503020204020204" pitchFamily="34" charset="0"/>
            </a:endParaRPr>
          </a:p>
        </p:txBody>
      </p:sp>
      <p:pic>
        <p:nvPicPr>
          <p:cNvPr id="10" name="Picture Placeholder 9"/>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343" b="-173"/>
          <a:stretch/>
        </p:blipFill>
        <p:spPr>
          <a:xfrm>
            <a:off x="1821116" y="1536970"/>
            <a:ext cx="8636854" cy="4435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8793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39738" y="390107"/>
            <a:ext cx="9652000" cy="646331"/>
          </a:xfrm>
          <a:prstGeom prst="rect">
            <a:avLst/>
          </a:prstGeom>
          <a:noFill/>
        </p:spPr>
        <p:txBody>
          <a:bodyPr wrap="square" rtlCol="0">
            <a:spAutoFit/>
          </a:bodyPr>
          <a:lstStyle/>
          <a:p>
            <a:r>
              <a:rPr lang="en-US" sz="3600" b="1" dirty="0" smtClean="0">
                <a:solidFill>
                  <a:schemeClr val="accent4"/>
                </a:solidFill>
                <a:latin typeface="Calibri (Body)"/>
              </a:rPr>
              <a:t>Interventions </a:t>
            </a:r>
            <a:r>
              <a:rPr lang="en-US" sz="3600" b="1" dirty="0">
                <a:solidFill>
                  <a:schemeClr val="accent4"/>
                </a:solidFill>
                <a:latin typeface="Calibri (Body)"/>
              </a:rPr>
              <a:t>for an integrated landscape</a:t>
            </a:r>
            <a:endParaRPr lang="en-US" sz="3600" dirty="0">
              <a:solidFill>
                <a:schemeClr val="accent4"/>
              </a:solidFill>
              <a:latin typeface="Knockout 50 Welterweight" pitchFamily="50" charset="0"/>
            </a:endParaRPr>
          </a:p>
        </p:txBody>
      </p:sp>
      <p:grpSp>
        <p:nvGrpSpPr>
          <p:cNvPr id="2" name="Group 1"/>
          <p:cNvGrpSpPr/>
          <p:nvPr/>
        </p:nvGrpSpPr>
        <p:grpSpPr>
          <a:xfrm>
            <a:off x="508000" y="1371601"/>
            <a:ext cx="11074400" cy="4648200"/>
            <a:chOff x="533400" y="1596452"/>
            <a:chExt cx="8077200" cy="4419600"/>
          </a:xfrm>
        </p:grpSpPr>
        <p:sp>
          <p:nvSpPr>
            <p:cNvPr id="6" name="Rectangle 5"/>
            <p:cNvSpPr/>
            <p:nvPr/>
          </p:nvSpPr>
          <p:spPr>
            <a:xfrm>
              <a:off x="533400" y="1596452"/>
              <a:ext cx="8077200" cy="4419600"/>
            </a:xfrm>
            <a:prstGeom prst="rect">
              <a:avLst/>
            </a:prstGeom>
            <a:solidFill>
              <a:srgbClr val="F3F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78" y="1756347"/>
              <a:ext cx="7582622" cy="4114800"/>
            </a:xfrm>
            <a:prstGeom prst="rect">
              <a:avLst/>
            </a:prstGeom>
          </p:spPr>
        </p:pic>
      </p:grpSp>
    </p:spTree>
    <p:extLst>
      <p:ext uri="{BB962C8B-B14F-4D97-AF65-F5344CB8AC3E}">
        <p14:creationId xmlns:p14="http://schemas.microsoft.com/office/powerpoint/2010/main" val="991806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Landscape Leadership Workshop ">
  <a:themeElements>
    <a:clrScheme name="Custom 3">
      <a:dk1>
        <a:srgbClr val="302B2F"/>
      </a:dk1>
      <a:lt1>
        <a:srgbClr val="FFFFFF"/>
      </a:lt1>
      <a:dk2>
        <a:srgbClr val="44546A"/>
      </a:dk2>
      <a:lt2>
        <a:srgbClr val="E7E6E6"/>
      </a:lt2>
      <a:accent1>
        <a:srgbClr val="488397"/>
      </a:accent1>
      <a:accent2>
        <a:srgbClr val="889158"/>
      </a:accent2>
      <a:accent3>
        <a:srgbClr val="E8C360"/>
      </a:accent3>
      <a:accent4>
        <a:srgbClr val="CE8944"/>
      </a:accent4>
      <a:accent5>
        <a:srgbClr val="A15331"/>
      </a:accent5>
      <a:accent6>
        <a:srgbClr val="A5A5A5"/>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Landscape Leadership Workshop " id="{481AA907-5D90-9C49-BF82-B11537BC410A}" vid="{7ACF3B13-5D5A-3D46-8E6E-C4D2C21039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Landscape Leadership Workshop </Template>
  <TotalTime>19579</TotalTime>
  <Words>2941</Words>
  <Application>Microsoft Office PowerPoint</Application>
  <PresentationFormat>Custom</PresentationFormat>
  <Paragraphs>332</Paragraphs>
  <Slides>29</Slides>
  <Notes>25</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Landscape Leadership Workshop </vt:lpstr>
      <vt:lpstr>The Land Use Dialogue in the SAGCOT Ihemi Cluster: Background</vt:lpstr>
      <vt:lpstr>Methodology</vt:lpstr>
      <vt:lpstr>SAGCOT to build Tanzania’s granary</vt:lpstr>
      <vt:lpstr>SAGCOT is an ecologically important region</vt:lpstr>
      <vt:lpstr>Leveraging investments and partnerships through   clusters</vt:lpstr>
      <vt:lpstr>Inclusive Green Growth Objectives</vt:lpstr>
      <vt:lpstr>Landscape approach</vt:lpstr>
      <vt:lpstr>Historical land governance</vt:lpstr>
      <vt:lpstr>PowerPoint Presentation</vt:lpstr>
      <vt:lpstr>PowerPoint Presentation</vt:lpstr>
      <vt:lpstr>Integrated landscape initiatives across the globe </vt:lpstr>
      <vt:lpstr>PowerPoint Presentation</vt:lpstr>
      <vt:lpstr>Land use patterns</vt:lpstr>
      <vt:lpstr>Agriculture, livestock and commercial forestry</vt:lpstr>
      <vt:lpstr>PowerPoint Presentation</vt:lpstr>
      <vt:lpstr>Key questions to initiate a landscape management process</vt:lpstr>
      <vt:lpstr>What does inclusive green growth look like to different stakeholders?</vt:lpstr>
      <vt:lpstr>What institutional foundations are needed for inclusive green growth? </vt:lpstr>
      <vt:lpstr>What national and sub-national policies are needed to enable inclusive green growth?  </vt:lpstr>
      <vt:lpstr>What are the most promising technical solutions for advancing inclusive green growth?</vt:lpstr>
      <vt:lpstr>Discussion</vt:lpstr>
      <vt:lpstr>AGG Cropping and Livestock Systems Livestock management</vt:lpstr>
      <vt:lpstr>A Landscape</vt:lpstr>
      <vt:lpstr>ILM has evolved from diverse entry points</vt:lpstr>
      <vt:lpstr>PARTNERSHIP &amp; LEADERSHIP</vt:lpstr>
      <vt:lpstr>HUBS &amp; CLUSTERS</vt:lpstr>
      <vt:lpstr>SAGCOT</vt:lpstr>
      <vt:lpstr>Key features of ILM</vt:lpstr>
      <vt:lpstr>Why a Landscape Approach?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Aiden Irish</dc:creator>
  <cp:lastModifiedBy>n.john</cp:lastModifiedBy>
  <cp:revision>351</cp:revision>
  <cp:lastPrinted>2015-09-28T19:38:17Z</cp:lastPrinted>
  <dcterms:created xsi:type="dcterms:W3CDTF">2015-10-02T14:42:13Z</dcterms:created>
  <dcterms:modified xsi:type="dcterms:W3CDTF">2016-11-02T08:27:36Z</dcterms:modified>
</cp:coreProperties>
</file>