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5" r:id="rId6"/>
    <p:sldId id="266" r:id="rId7"/>
    <p:sldId id="267" r:id="rId8"/>
    <p:sldId id="268" r:id="rId9"/>
    <p:sldId id="262" r:id="rId10"/>
    <p:sldId id="269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D720-BE3C-427C-B82D-A435CD85D398}" type="datetimeFigureOut">
              <a:rPr lang="fi-FI" smtClean="0"/>
              <a:t>2.5.2015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5890-AFBF-4FC8-AA83-5FF9D79AEE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614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D720-BE3C-427C-B82D-A435CD85D398}" type="datetimeFigureOut">
              <a:rPr lang="fi-FI" smtClean="0"/>
              <a:t>2.5.2015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5890-AFBF-4FC8-AA83-5FF9D79AEE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774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D720-BE3C-427C-B82D-A435CD85D398}" type="datetimeFigureOut">
              <a:rPr lang="fi-FI" smtClean="0"/>
              <a:t>2.5.2015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5890-AFBF-4FC8-AA83-5FF9D79AEE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869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D720-BE3C-427C-B82D-A435CD85D398}" type="datetimeFigureOut">
              <a:rPr lang="fi-FI" smtClean="0"/>
              <a:t>2.5.2015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5890-AFBF-4FC8-AA83-5FF9D79AEE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871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D720-BE3C-427C-B82D-A435CD85D398}" type="datetimeFigureOut">
              <a:rPr lang="fi-FI" smtClean="0"/>
              <a:t>2.5.2015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5890-AFBF-4FC8-AA83-5FF9D79AEE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960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D720-BE3C-427C-B82D-A435CD85D398}" type="datetimeFigureOut">
              <a:rPr lang="fi-FI" smtClean="0"/>
              <a:t>2.5.2015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5890-AFBF-4FC8-AA83-5FF9D79AEE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635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D720-BE3C-427C-B82D-A435CD85D398}" type="datetimeFigureOut">
              <a:rPr lang="fi-FI" smtClean="0"/>
              <a:t>2.5.2015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5890-AFBF-4FC8-AA83-5FF9D79AEE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360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D720-BE3C-427C-B82D-A435CD85D398}" type="datetimeFigureOut">
              <a:rPr lang="fi-FI" smtClean="0"/>
              <a:t>2.5.2015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5890-AFBF-4FC8-AA83-5FF9D79AEE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718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D720-BE3C-427C-B82D-A435CD85D398}" type="datetimeFigureOut">
              <a:rPr lang="fi-FI" smtClean="0"/>
              <a:t>2.5.2015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5890-AFBF-4FC8-AA83-5FF9D79AEE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831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D720-BE3C-427C-B82D-A435CD85D398}" type="datetimeFigureOut">
              <a:rPr lang="fi-FI" smtClean="0"/>
              <a:t>2.5.2015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5890-AFBF-4FC8-AA83-5FF9D79AEE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11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D720-BE3C-427C-B82D-A435CD85D398}" type="datetimeFigureOut">
              <a:rPr lang="fi-FI" smtClean="0"/>
              <a:t>2.5.2015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5890-AFBF-4FC8-AA83-5FF9D79AEE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639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2D720-BE3C-427C-B82D-A435CD85D398}" type="datetimeFigureOut">
              <a:rPr lang="fi-FI" smtClean="0"/>
              <a:t>2.5.2015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5890-AFBF-4FC8-AA83-5FF9D79AEE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767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Group 4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Legacy issues of </a:t>
            </a:r>
            <a:r>
              <a:rPr lang="fi-FI" sz="4000" dirty="0" smtClean="0"/>
              <a:t>deforestation-free </a:t>
            </a:r>
            <a:r>
              <a:rPr lang="fi-FI" sz="4000" dirty="0" smtClean="0"/>
              <a:t>commitments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264724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challenges</a:t>
            </a:r>
            <a:r>
              <a:rPr lang="fi-FI" dirty="0" smtClean="0"/>
              <a:t> in </a:t>
            </a:r>
            <a:r>
              <a:rPr lang="fi-FI" dirty="0" err="1" smtClean="0"/>
              <a:t>agreeing</a:t>
            </a:r>
            <a:r>
              <a:rPr lang="fi-FI" dirty="0" smtClean="0"/>
              <a:t>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actions</a:t>
            </a:r>
            <a:r>
              <a:rPr lang="fi-FI" dirty="0" smtClean="0"/>
              <a:t> and </a:t>
            </a:r>
            <a:r>
              <a:rPr lang="fi-FI" dirty="0" err="1" smtClean="0"/>
              <a:t>implementing</a:t>
            </a:r>
            <a:r>
              <a:rPr lang="fi-FI" dirty="0" smtClean="0"/>
              <a:t> </a:t>
            </a:r>
            <a:r>
              <a:rPr lang="fi-FI" dirty="0" err="1" smtClean="0"/>
              <a:t>them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Many of the challenges stem from forest governance </a:t>
            </a:r>
            <a:r>
              <a:rPr lang="fi-FI" dirty="0" smtClean="0"/>
              <a:t>”mess</a:t>
            </a:r>
            <a:r>
              <a:rPr lang="fi-FI" dirty="0" smtClean="0"/>
              <a:t>” 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How to </a:t>
            </a:r>
            <a:r>
              <a:rPr lang="fi-FI" dirty="0" err="1" smtClean="0">
                <a:sym typeface="Wingdings" panose="05000000000000000000" pitchFamily="2" charset="2"/>
              </a:rPr>
              <a:t>assess</a:t>
            </a:r>
            <a:r>
              <a:rPr lang="fi-FI" dirty="0" smtClean="0">
                <a:sym typeface="Wingdings" panose="05000000000000000000" pitchFamily="2" charset="2"/>
              </a:rPr>
              <a:t> a </a:t>
            </a:r>
            <a:r>
              <a:rPr lang="fi-FI" dirty="0" err="1" smtClean="0">
                <a:sym typeface="Wingdings" panose="05000000000000000000" pitchFamily="2" charset="2"/>
              </a:rPr>
              <a:t>company’s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culpability</a:t>
            </a:r>
            <a:r>
              <a:rPr lang="fi-FI" dirty="0" smtClean="0">
                <a:sym typeface="Wingdings" panose="05000000000000000000" pitchFamily="2" charset="2"/>
              </a:rPr>
              <a:t>/</a:t>
            </a:r>
            <a:r>
              <a:rPr lang="fi-FI" dirty="0" err="1" smtClean="0">
                <a:sym typeface="Wingdings" panose="05000000000000000000" pitchFamily="2" charset="2"/>
              </a:rPr>
              <a:t>liability</a:t>
            </a:r>
            <a:r>
              <a:rPr lang="fi-FI" dirty="0" smtClean="0">
                <a:sym typeface="Wingdings" panose="05000000000000000000" pitchFamily="2" charset="2"/>
              </a:rPr>
              <a:t> for </a:t>
            </a:r>
            <a:r>
              <a:rPr lang="fi-FI" dirty="0" err="1" smtClean="0">
                <a:sym typeface="Wingdings" panose="05000000000000000000" pitchFamily="2" charset="2"/>
              </a:rPr>
              <a:t>past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harm</a:t>
            </a:r>
            <a:r>
              <a:rPr lang="fi-FI" dirty="0" smtClean="0">
                <a:sym typeface="Wingdings" panose="05000000000000000000" pitchFamily="2" charset="2"/>
              </a:rPr>
              <a:t>?</a:t>
            </a:r>
            <a:endParaRPr lang="fi-FI" dirty="0" smtClean="0"/>
          </a:p>
          <a:p>
            <a:r>
              <a:rPr lang="fi-FI" dirty="0" err="1" smtClean="0"/>
              <a:t>Acquiring</a:t>
            </a:r>
            <a:r>
              <a:rPr lang="fi-FI" dirty="0" smtClean="0"/>
              <a:t> </a:t>
            </a:r>
            <a:r>
              <a:rPr lang="fi-FI" dirty="0" err="1" smtClean="0"/>
              <a:t>new</a:t>
            </a:r>
            <a:r>
              <a:rPr lang="fi-FI" dirty="0" smtClean="0"/>
              <a:t> </a:t>
            </a:r>
            <a:r>
              <a:rPr lang="fi-FI" dirty="0" err="1" smtClean="0"/>
              <a:t>land</a:t>
            </a:r>
            <a:r>
              <a:rPr lang="fi-FI" dirty="0" smtClean="0"/>
              <a:t> for </a:t>
            </a:r>
            <a:r>
              <a:rPr lang="fi-FI" dirty="0" err="1" smtClean="0"/>
              <a:t>conservation</a:t>
            </a:r>
            <a:r>
              <a:rPr lang="fi-FI" dirty="0" smtClean="0"/>
              <a:t> </a:t>
            </a:r>
            <a:r>
              <a:rPr lang="fi-FI" dirty="0" err="1" smtClean="0"/>
              <a:t>options</a:t>
            </a:r>
            <a:endParaRPr lang="fi-FI" dirty="0" smtClean="0"/>
          </a:p>
          <a:p>
            <a:r>
              <a:rPr lang="fi-FI" dirty="0" err="1" smtClean="0"/>
              <a:t>Viable</a:t>
            </a:r>
            <a:r>
              <a:rPr lang="fi-FI" dirty="0" smtClean="0"/>
              <a:t>/long </a:t>
            </a:r>
            <a:r>
              <a:rPr lang="fi-FI" dirty="0" err="1" smtClean="0"/>
              <a:t>term</a:t>
            </a:r>
            <a:r>
              <a:rPr lang="fi-FI" dirty="0" smtClean="0"/>
              <a:t> business </a:t>
            </a:r>
            <a:r>
              <a:rPr lang="fi-FI" dirty="0" err="1" smtClean="0"/>
              <a:t>model</a:t>
            </a:r>
            <a:endParaRPr lang="fi-FI" dirty="0" smtClean="0"/>
          </a:p>
          <a:p>
            <a:r>
              <a:rPr lang="fi-FI" dirty="0" err="1" smtClean="0"/>
              <a:t>Permanence</a:t>
            </a:r>
            <a:r>
              <a:rPr lang="fi-FI" dirty="0" smtClean="0"/>
              <a:t> </a:t>
            </a:r>
            <a:r>
              <a:rPr lang="fi-FI" dirty="0" err="1" smtClean="0"/>
              <a:t>mechanisms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    </a:t>
            </a:r>
            <a:r>
              <a:rPr lang="fi-FI" dirty="0" err="1" smtClean="0">
                <a:sym typeface="Wingdings" panose="05000000000000000000" pitchFamily="2" charset="2"/>
              </a:rPr>
              <a:t>could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include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some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extraction</a:t>
            </a:r>
            <a:r>
              <a:rPr lang="fi-FI" dirty="0" smtClean="0">
                <a:sym typeface="Wingdings" panose="05000000000000000000" pitchFamily="2" charset="2"/>
              </a:rPr>
              <a:t> – </a:t>
            </a:r>
            <a:r>
              <a:rPr lang="fi-FI" dirty="0" err="1" smtClean="0">
                <a:sym typeface="Wingdings" panose="05000000000000000000" pitchFamily="2" charset="2"/>
              </a:rPr>
              <a:t>selective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logging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NTFPs</a:t>
            </a:r>
            <a:endParaRPr lang="fi-F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    </a:t>
            </a:r>
            <a:r>
              <a:rPr lang="fi-FI" dirty="0" err="1" smtClean="0">
                <a:sym typeface="Wingdings" panose="05000000000000000000" pitchFamily="2" charset="2"/>
              </a:rPr>
              <a:t>fire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encroachment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120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1. What remedial actions must a company take to qualify </a:t>
            </a:r>
            <a:r>
              <a:rPr lang="fi-FI" dirty="0" smtClean="0"/>
              <a:t>as</a:t>
            </a:r>
            <a:r>
              <a:rPr lang="fi-FI" dirty="0" smtClean="0"/>
              <a:t> </a:t>
            </a:r>
            <a:r>
              <a:rPr lang="fi-FI" dirty="0" smtClean="0"/>
              <a:t>a </a:t>
            </a:r>
            <a:r>
              <a:rPr lang="fi-FI" dirty="0" smtClean="0"/>
              <a:t>deforestation</a:t>
            </a:r>
            <a:r>
              <a:rPr lang="fi-FI" dirty="0"/>
              <a:t>-</a:t>
            </a:r>
            <a:r>
              <a:rPr lang="fi-FI" dirty="0" smtClean="0"/>
              <a:t>free </a:t>
            </a:r>
            <a:r>
              <a:rPr lang="fi-FI" dirty="0" smtClean="0"/>
              <a:t>producer?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rights</a:t>
            </a:r>
            <a:r>
              <a:rPr lang="fi-FI" dirty="0" smtClean="0"/>
              <a:t> and </a:t>
            </a:r>
            <a:r>
              <a:rPr lang="fi-FI" dirty="0" err="1" smtClean="0"/>
              <a:t>livelihoods</a:t>
            </a:r>
            <a:r>
              <a:rPr lang="fi-FI" dirty="0" smtClean="0"/>
              <a:t> of </a:t>
            </a:r>
            <a:r>
              <a:rPr lang="fi-FI" dirty="0" err="1" smtClean="0"/>
              <a:t>communities</a:t>
            </a:r>
            <a:r>
              <a:rPr lang="fi-FI" dirty="0" smtClean="0"/>
              <a:t>, </a:t>
            </a:r>
            <a:r>
              <a:rPr lang="fi-FI" dirty="0" err="1" smtClean="0"/>
              <a:t>including</a:t>
            </a:r>
            <a:r>
              <a:rPr lang="fi-FI" dirty="0" smtClean="0"/>
              <a:t> </a:t>
            </a:r>
            <a:r>
              <a:rPr lang="fi-FI" dirty="0" err="1" smtClean="0"/>
              <a:t>social</a:t>
            </a:r>
            <a:r>
              <a:rPr lang="fi-FI" dirty="0" smtClean="0"/>
              <a:t> </a:t>
            </a:r>
            <a:r>
              <a:rPr lang="fi-FI" dirty="0" err="1" smtClean="0"/>
              <a:t>conflicts</a:t>
            </a:r>
            <a:endParaRPr lang="fi-FI" dirty="0" smtClean="0"/>
          </a:p>
          <a:p>
            <a:r>
              <a:rPr lang="fi-FI" dirty="0" err="1" smtClean="0"/>
              <a:t>Environmental</a:t>
            </a:r>
            <a:r>
              <a:rPr lang="fi-FI" dirty="0" smtClean="0"/>
              <a:t> </a:t>
            </a:r>
            <a:r>
              <a:rPr lang="fi-FI" dirty="0" err="1" smtClean="0"/>
              <a:t>values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56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2.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challenges</a:t>
            </a:r>
            <a:r>
              <a:rPr lang="fi-FI" dirty="0" smtClean="0"/>
              <a:t> in </a:t>
            </a:r>
            <a:r>
              <a:rPr lang="fi-FI" dirty="0" err="1" smtClean="0"/>
              <a:t>agreeing</a:t>
            </a:r>
            <a:r>
              <a:rPr lang="fi-FI" dirty="0" smtClean="0"/>
              <a:t>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actions</a:t>
            </a:r>
            <a:r>
              <a:rPr lang="fi-FI" dirty="0" smtClean="0"/>
              <a:t> and </a:t>
            </a:r>
            <a:r>
              <a:rPr lang="fi-FI" dirty="0" err="1" smtClean="0"/>
              <a:t>implementing</a:t>
            </a:r>
            <a:r>
              <a:rPr lang="fi-FI" dirty="0" smtClean="0"/>
              <a:t> </a:t>
            </a:r>
            <a:r>
              <a:rPr lang="fi-FI" dirty="0" err="1" smtClean="0"/>
              <a:t>them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600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err="1"/>
              <a:t>R</a:t>
            </a:r>
            <a:r>
              <a:rPr lang="fi-FI" dirty="0" err="1" smtClean="0"/>
              <a:t>emedial</a:t>
            </a:r>
            <a:r>
              <a:rPr lang="fi-FI" dirty="0" smtClean="0"/>
              <a:t> </a:t>
            </a:r>
            <a:r>
              <a:rPr lang="fi-FI" dirty="0" err="1" smtClean="0"/>
              <a:t>actions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rights</a:t>
            </a:r>
            <a:r>
              <a:rPr lang="fi-FI" dirty="0" smtClean="0"/>
              <a:t> and </a:t>
            </a:r>
            <a:r>
              <a:rPr lang="fi-FI" dirty="0" err="1" smtClean="0"/>
              <a:t>livelihoods</a:t>
            </a:r>
            <a:r>
              <a:rPr lang="fi-FI" dirty="0" smtClean="0"/>
              <a:t> of </a:t>
            </a:r>
            <a:r>
              <a:rPr lang="fi-FI" dirty="0" err="1" smtClean="0"/>
              <a:t>communities</a:t>
            </a:r>
            <a:r>
              <a:rPr lang="fi-FI" dirty="0" smtClean="0"/>
              <a:t>, </a:t>
            </a:r>
            <a:r>
              <a:rPr lang="fi-FI" dirty="0" err="1" smtClean="0"/>
              <a:t>including</a:t>
            </a:r>
            <a:r>
              <a:rPr lang="fi-FI" dirty="0" smtClean="0"/>
              <a:t> </a:t>
            </a:r>
            <a:r>
              <a:rPr lang="fi-FI" dirty="0" err="1" smtClean="0"/>
              <a:t>social</a:t>
            </a:r>
            <a:r>
              <a:rPr lang="fi-FI" dirty="0" smtClean="0"/>
              <a:t> </a:t>
            </a:r>
            <a:r>
              <a:rPr lang="fi-FI" dirty="0" err="1" smtClean="0"/>
              <a:t>conflicts</a:t>
            </a:r>
            <a:r>
              <a:rPr lang="fi-FI" dirty="0" smtClean="0"/>
              <a:t>? 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2296"/>
          </a:xfrm>
        </p:spPr>
        <p:txBody>
          <a:bodyPr>
            <a:normAutofit/>
          </a:bodyPr>
          <a:lstStyle/>
          <a:p>
            <a:r>
              <a:rPr lang="fi-FI" dirty="0" smtClean="0"/>
              <a:t>Historical context: defining </a:t>
            </a:r>
            <a:r>
              <a:rPr lang="fi-FI" dirty="0" smtClean="0"/>
              <a:t>cut</a:t>
            </a:r>
            <a:r>
              <a:rPr lang="fi-FI" dirty="0"/>
              <a:t>-</a:t>
            </a:r>
            <a:r>
              <a:rPr lang="fi-FI" dirty="0" smtClean="0"/>
              <a:t>off </a:t>
            </a:r>
            <a:r>
              <a:rPr lang="fi-FI" dirty="0" smtClean="0"/>
              <a:t>dates </a:t>
            </a:r>
            <a:r>
              <a:rPr lang="fi-FI" dirty="0" smtClean="0"/>
              <a:t>(is this </a:t>
            </a:r>
            <a:r>
              <a:rPr lang="fi-FI" dirty="0" smtClean="0"/>
              <a:t>the right way?)</a:t>
            </a:r>
          </a:p>
          <a:p>
            <a:r>
              <a:rPr lang="fi-FI" dirty="0" smtClean="0"/>
              <a:t>Country-specific vs. </a:t>
            </a:r>
            <a:r>
              <a:rPr lang="fi-FI" dirty="0" smtClean="0"/>
              <a:t>universal </a:t>
            </a:r>
            <a:r>
              <a:rPr lang="fi-FI" dirty="0" smtClean="0"/>
              <a:t>definitions:</a:t>
            </a:r>
            <a:endParaRPr lang="fi-FI" dirty="0" smtClean="0"/>
          </a:p>
          <a:p>
            <a:pPr lvl="1"/>
            <a:r>
              <a:rPr lang="fi-FI" dirty="0" smtClean="0"/>
              <a:t>1999 </a:t>
            </a:r>
            <a:r>
              <a:rPr lang="fi-FI" dirty="0" smtClean="0"/>
              <a:t>is the divisive year in Indonesia</a:t>
            </a:r>
          </a:p>
          <a:p>
            <a:pPr lvl="1"/>
            <a:r>
              <a:rPr lang="fi-FI" dirty="0" err="1" smtClean="0"/>
              <a:t>Laws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changed</a:t>
            </a:r>
            <a:r>
              <a:rPr lang="fi-FI" dirty="0" smtClean="0"/>
              <a:t> </a:t>
            </a:r>
            <a:r>
              <a:rPr lang="fi-FI" dirty="0" err="1" smtClean="0"/>
              <a:t>since</a:t>
            </a:r>
            <a:r>
              <a:rPr lang="fi-FI" dirty="0" smtClean="0"/>
              <a:t>: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illegal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past</a:t>
            </a:r>
            <a:r>
              <a:rPr lang="fi-FI" dirty="0" smtClean="0"/>
              <a:t> </a:t>
            </a:r>
            <a:r>
              <a:rPr lang="fi-FI" dirty="0" err="1" smtClean="0"/>
              <a:t>might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legal</a:t>
            </a:r>
            <a:r>
              <a:rPr lang="fi-FI" dirty="0" smtClean="0"/>
              <a:t> </a:t>
            </a:r>
            <a:r>
              <a:rPr lang="fi-FI" dirty="0" err="1" smtClean="0"/>
              <a:t>now</a:t>
            </a:r>
            <a:endParaRPr lang="fi-FI" dirty="0" smtClean="0"/>
          </a:p>
          <a:p>
            <a:r>
              <a:rPr lang="fi-FI" dirty="0" err="1" smtClean="0"/>
              <a:t>Many</a:t>
            </a:r>
            <a:r>
              <a:rPr lang="fi-FI" dirty="0" smtClean="0"/>
              <a:t> </a:t>
            </a:r>
            <a:r>
              <a:rPr lang="fi-FI" dirty="0" err="1" smtClean="0"/>
              <a:t>commitments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address</a:t>
            </a:r>
            <a:r>
              <a:rPr lang="fi-FI" dirty="0" smtClean="0"/>
              <a:t> </a:t>
            </a:r>
            <a:r>
              <a:rPr lang="fi-FI" dirty="0" err="1" smtClean="0"/>
              <a:t>legacy</a:t>
            </a:r>
            <a:r>
              <a:rPr lang="fi-FI" dirty="0" smtClean="0"/>
              <a:t> </a:t>
            </a:r>
            <a:r>
              <a:rPr lang="fi-FI" dirty="0" err="1" smtClean="0"/>
              <a:t>issues</a:t>
            </a:r>
            <a:endParaRPr lang="fi-FI" dirty="0" smtClean="0"/>
          </a:p>
          <a:p>
            <a:r>
              <a:rPr lang="fi-FI" dirty="0" err="1" smtClean="0"/>
              <a:t>Legality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challenge</a:t>
            </a:r>
            <a:r>
              <a:rPr lang="fi-FI" dirty="0" smtClean="0"/>
              <a:t> of </a:t>
            </a:r>
            <a:r>
              <a:rPr lang="fi-FI" dirty="0" err="1" smtClean="0"/>
              <a:t>calculating</a:t>
            </a:r>
            <a:r>
              <a:rPr lang="fi-FI" dirty="0" smtClean="0"/>
              <a:t> </a:t>
            </a:r>
            <a:r>
              <a:rPr lang="fi-FI" dirty="0" err="1" smtClean="0"/>
              <a:t>compensation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original</a:t>
            </a:r>
            <a:r>
              <a:rPr lang="fi-FI" dirty="0" smtClean="0"/>
              <a:t> </a:t>
            </a:r>
            <a:r>
              <a:rPr lang="fi-FI" dirty="0" err="1" smtClean="0"/>
              <a:t>forest</a:t>
            </a:r>
            <a:r>
              <a:rPr lang="fi-FI" dirty="0" smtClean="0"/>
              <a:t>/</a:t>
            </a:r>
            <a:r>
              <a:rPr lang="fi-FI" dirty="0" err="1" smtClean="0"/>
              <a:t>community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gone</a:t>
            </a:r>
            <a:r>
              <a:rPr lang="fi-FI" dirty="0" smtClean="0"/>
              <a:t>/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displaced</a:t>
            </a:r>
            <a:r>
              <a:rPr lang="fi-FI" dirty="0" smtClean="0"/>
              <a:t>, </a:t>
            </a:r>
            <a:r>
              <a:rPr lang="fi-FI" dirty="0" err="1" smtClean="0"/>
              <a:t>however</a:t>
            </a:r>
            <a:endParaRPr lang="fi-FI" dirty="0" smtClean="0"/>
          </a:p>
          <a:p>
            <a:pPr lvl="1"/>
            <a:r>
              <a:rPr lang="fi-FI" dirty="0" smtClean="0"/>
              <a:t>HCV tool </a:t>
            </a:r>
            <a:r>
              <a:rPr lang="fi-FI" dirty="0" smtClean="0"/>
              <a:t>can be used to inquire </a:t>
            </a:r>
            <a:r>
              <a:rPr lang="fi-FI" dirty="0" smtClean="0"/>
              <a:t>about the values that were lost – especially social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515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err="1" smtClean="0"/>
              <a:t>Remedial</a:t>
            </a:r>
            <a:r>
              <a:rPr lang="fi-FI" dirty="0" smtClean="0"/>
              <a:t> </a:t>
            </a:r>
            <a:r>
              <a:rPr lang="fi-FI" dirty="0" err="1" smtClean="0"/>
              <a:t>actions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rights</a:t>
            </a:r>
            <a:r>
              <a:rPr lang="fi-FI" dirty="0" smtClean="0"/>
              <a:t> and </a:t>
            </a:r>
            <a:r>
              <a:rPr lang="fi-FI" dirty="0" err="1" smtClean="0"/>
              <a:t>livelihoods</a:t>
            </a:r>
            <a:r>
              <a:rPr lang="fi-FI" dirty="0" smtClean="0"/>
              <a:t> of </a:t>
            </a:r>
            <a:r>
              <a:rPr lang="fi-FI" dirty="0" err="1" smtClean="0"/>
              <a:t>communities</a:t>
            </a:r>
            <a:r>
              <a:rPr lang="fi-FI" dirty="0" smtClean="0"/>
              <a:t>, </a:t>
            </a:r>
            <a:r>
              <a:rPr lang="fi-FI" dirty="0" err="1" smtClean="0"/>
              <a:t>including</a:t>
            </a:r>
            <a:r>
              <a:rPr lang="fi-FI" dirty="0" smtClean="0"/>
              <a:t> </a:t>
            </a:r>
            <a:r>
              <a:rPr lang="fi-FI" dirty="0" err="1" smtClean="0"/>
              <a:t>social</a:t>
            </a:r>
            <a:r>
              <a:rPr lang="fi-FI" dirty="0" smtClean="0"/>
              <a:t> </a:t>
            </a:r>
            <a:r>
              <a:rPr lang="fi-FI" dirty="0" err="1" smtClean="0"/>
              <a:t>conflicts</a:t>
            </a:r>
            <a:r>
              <a:rPr lang="fi-FI" dirty="0" smtClean="0"/>
              <a:t>?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Acquisitions</a:t>
            </a:r>
            <a:r>
              <a:rPr lang="fi-FI" dirty="0" smtClean="0"/>
              <a:t> –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happens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buy</a:t>
            </a:r>
            <a:r>
              <a:rPr lang="fi-FI" dirty="0" smtClean="0"/>
              <a:t> </a:t>
            </a:r>
            <a:r>
              <a:rPr lang="fi-FI" dirty="0" err="1" smtClean="0"/>
              <a:t>somebody</a:t>
            </a:r>
            <a:r>
              <a:rPr lang="fi-FI" dirty="0" smtClean="0"/>
              <a:t> </a:t>
            </a:r>
            <a:r>
              <a:rPr lang="fi-FI" dirty="0" err="1" smtClean="0"/>
              <a:t>else’s</a:t>
            </a:r>
            <a:r>
              <a:rPr lang="fi-FI" dirty="0" smtClean="0"/>
              <a:t> </a:t>
            </a:r>
            <a:r>
              <a:rPr lang="fi-FI" dirty="0" err="1" smtClean="0"/>
              <a:t>concession</a:t>
            </a:r>
            <a:r>
              <a:rPr lang="fi-FI" dirty="0" smtClean="0"/>
              <a:t> and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done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conversion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consitutes</a:t>
            </a:r>
            <a:r>
              <a:rPr lang="fi-FI" dirty="0" smtClean="0"/>
              <a:t> </a:t>
            </a:r>
            <a:r>
              <a:rPr lang="fi-FI" dirty="0" err="1" smtClean="0"/>
              <a:t>remedial</a:t>
            </a:r>
            <a:r>
              <a:rPr lang="fi-FI" dirty="0" smtClean="0"/>
              <a:t> action?  </a:t>
            </a:r>
          </a:p>
          <a:p>
            <a:pPr lvl="1"/>
            <a:r>
              <a:rPr lang="fi-FI" dirty="0" err="1" smtClean="0"/>
              <a:t>ask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community</a:t>
            </a:r>
            <a:endParaRPr lang="fi-FI" dirty="0" smtClean="0"/>
          </a:p>
          <a:p>
            <a:r>
              <a:rPr lang="fi-FI" dirty="0" err="1" smtClean="0"/>
              <a:t>Role</a:t>
            </a:r>
            <a:r>
              <a:rPr lang="fi-FI" dirty="0" smtClean="0"/>
              <a:t> of </a:t>
            </a:r>
            <a:r>
              <a:rPr lang="fi-FI" dirty="0" err="1" smtClean="0"/>
              <a:t>government</a:t>
            </a:r>
            <a:r>
              <a:rPr lang="fi-FI" dirty="0" smtClean="0"/>
              <a:t> in </a:t>
            </a:r>
            <a:r>
              <a:rPr lang="fi-FI" dirty="0" err="1" smtClean="0"/>
              <a:t>enabling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remedial</a:t>
            </a:r>
            <a:r>
              <a:rPr lang="fi-FI" dirty="0" smtClean="0"/>
              <a:t> action &amp; </a:t>
            </a:r>
            <a:r>
              <a:rPr lang="fi-FI" dirty="0" err="1" smtClean="0"/>
              <a:t>ensuring</a:t>
            </a:r>
            <a:r>
              <a:rPr lang="fi-FI" dirty="0" smtClean="0"/>
              <a:t> </a:t>
            </a:r>
            <a:r>
              <a:rPr lang="fi-FI" dirty="0" err="1" smtClean="0"/>
              <a:t>permanence</a:t>
            </a:r>
            <a:r>
              <a:rPr lang="fi-FI" dirty="0" smtClean="0"/>
              <a:t> &amp; </a:t>
            </a:r>
            <a:r>
              <a:rPr lang="fi-FI" dirty="0" err="1" smtClean="0"/>
              <a:t>preventing</a:t>
            </a:r>
            <a:r>
              <a:rPr lang="fi-FI" dirty="0" smtClean="0"/>
              <a:t> </a:t>
            </a:r>
            <a:r>
              <a:rPr lang="fi-FI" dirty="0" err="1" smtClean="0"/>
              <a:t>encroachment</a:t>
            </a:r>
            <a:endParaRPr lang="fi-FI" dirty="0" smtClean="0"/>
          </a:p>
          <a:p>
            <a:r>
              <a:rPr lang="fi-FI" dirty="0" err="1" smtClean="0"/>
              <a:t>Recognize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companies</a:t>
            </a:r>
            <a:r>
              <a:rPr lang="fi-FI" dirty="0" smtClean="0"/>
              <a:t> &amp; </a:t>
            </a:r>
            <a:r>
              <a:rPr lang="fi-FI" dirty="0" err="1" smtClean="0"/>
              <a:t>civil</a:t>
            </a:r>
            <a:r>
              <a:rPr lang="fi-FI" dirty="0" smtClean="0"/>
              <a:t> </a:t>
            </a:r>
            <a:r>
              <a:rPr lang="fi-FI" dirty="0" err="1" smtClean="0"/>
              <a:t>society</a:t>
            </a:r>
            <a:r>
              <a:rPr lang="fi-FI" dirty="0" smtClean="0"/>
              <a:t> </a:t>
            </a:r>
            <a:r>
              <a:rPr lang="fi-FI" dirty="0" err="1" smtClean="0"/>
              <a:t>lead</a:t>
            </a:r>
            <a:r>
              <a:rPr lang="fi-FI" dirty="0" smtClean="0"/>
              <a:t> – and </a:t>
            </a:r>
            <a:r>
              <a:rPr lang="fi-FI" dirty="0" err="1" smtClean="0"/>
              <a:t>maybe</a:t>
            </a:r>
            <a:r>
              <a:rPr lang="fi-FI" dirty="0" smtClean="0"/>
              <a:t> </a:t>
            </a:r>
            <a:r>
              <a:rPr lang="fi-FI" dirty="0" err="1" smtClean="0"/>
              <a:t>government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follow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81226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err="1" smtClean="0"/>
              <a:t>Remedial</a:t>
            </a:r>
            <a:r>
              <a:rPr lang="fi-FI" dirty="0" smtClean="0"/>
              <a:t> </a:t>
            </a:r>
            <a:r>
              <a:rPr lang="fi-FI" dirty="0" err="1" smtClean="0"/>
              <a:t>actions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rights</a:t>
            </a:r>
            <a:r>
              <a:rPr lang="fi-FI" dirty="0" smtClean="0"/>
              <a:t> and </a:t>
            </a:r>
            <a:r>
              <a:rPr lang="fi-FI" dirty="0" err="1" smtClean="0"/>
              <a:t>livelihoods</a:t>
            </a:r>
            <a:r>
              <a:rPr lang="fi-FI" dirty="0" smtClean="0"/>
              <a:t> of </a:t>
            </a:r>
            <a:r>
              <a:rPr lang="fi-FI" dirty="0" err="1" smtClean="0"/>
              <a:t>communities</a:t>
            </a:r>
            <a:r>
              <a:rPr lang="fi-FI" dirty="0" smtClean="0"/>
              <a:t>, </a:t>
            </a:r>
            <a:r>
              <a:rPr lang="fi-FI" dirty="0" err="1" smtClean="0"/>
              <a:t>including</a:t>
            </a:r>
            <a:r>
              <a:rPr lang="fi-FI" dirty="0" smtClean="0"/>
              <a:t> </a:t>
            </a:r>
            <a:r>
              <a:rPr lang="fi-FI" dirty="0" err="1" smtClean="0"/>
              <a:t>social</a:t>
            </a:r>
            <a:r>
              <a:rPr lang="fi-FI" dirty="0" smtClean="0"/>
              <a:t> </a:t>
            </a:r>
            <a:r>
              <a:rPr lang="fi-FI" dirty="0" err="1" smtClean="0"/>
              <a:t>conflicts</a:t>
            </a:r>
            <a:r>
              <a:rPr lang="fi-FI" dirty="0" smtClean="0"/>
              <a:t>?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Voluntary</a:t>
            </a:r>
            <a:r>
              <a:rPr lang="fi-FI" dirty="0" smtClean="0"/>
              <a:t> </a:t>
            </a:r>
            <a:r>
              <a:rPr lang="fi-FI" dirty="0" err="1" smtClean="0"/>
              <a:t>pledges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starting</a:t>
            </a:r>
            <a:r>
              <a:rPr lang="fi-FI" dirty="0" smtClean="0"/>
              <a:t> </a:t>
            </a:r>
            <a:r>
              <a:rPr lang="fi-FI" dirty="0" err="1" smtClean="0"/>
              <a:t>point</a:t>
            </a:r>
            <a:r>
              <a:rPr lang="fi-FI" dirty="0" smtClean="0"/>
              <a:t> – </a:t>
            </a:r>
            <a:r>
              <a:rPr lang="fi-FI" dirty="0" err="1" smtClean="0"/>
              <a:t>California</a:t>
            </a:r>
            <a:r>
              <a:rPr lang="fi-FI" dirty="0" smtClean="0"/>
              <a:t> </a:t>
            </a:r>
            <a:r>
              <a:rPr lang="fi-FI" dirty="0" err="1" smtClean="0"/>
              <a:t>effect</a:t>
            </a:r>
            <a:endParaRPr lang="fi-FI" dirty="0" smtClean="0"/>
          </a:p>
          <a:p>
            <a:pPr lvl="1"/>
            <a:r>
              <a:rPr lang="fi-FI" dirty="0" smtClean="0"/>
              <a:t>Recognize </a:t>
            </a:r>
            <a:r>
              <a:rPr lang="fi-FI" dirty="0" smtClean="0"/>
              <a:t>that there is some </a:t>
            </a:r>
            <a:r>
              <a:rPr lang="fi-FI" dirty="0" smtClean="0"/>
              <a:t>risk in purely voluntary approaches</a:t>
            </a:r>
            <a:endParaRPr lang="fi-FI" dirty="0"/>
          </a:p>
          <a:p>
            <a:r>
              <a:rPr lang="fi-FI" dirty="0" err="1" smtClean="0"/>
              <a:t>Companies</a:t>
            </a:r>
            <a:r>
              <a:rPr lang="fi-FI" dirty="0" smtClean="0"/>
              <a:t> to </a:t>
            </a:r>
            <a:r>
              <a:rPr lang="fi-FI" dirty="0" err="1" smtClean="0"/>
              <a:t>actively</a:t>
            </a:r>
            <a:r>
              <a:rPr lang="fi-FI" dirty="0" smtClean="0"/>
              <a:t> </a:t>
            </a:r>
            <a:r>
              <a:rPr lang="fi-FI" dirty="0" err="1" smtClean="0"/>
              <a:t>engage</a:t>
            </a:r>
            <a:r>
              <a:rPr lang="fi-FI" dirty="0" smtClean="0"/>
              <a:t> in </a:t>
            </a:r>
            <a:r>
              <a:rPr lang="fi-FI" dirty="0" err="1" smtClean="0"/>
              <a:t>advocacy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an action </a:t>
            </a:r>
            <a:r>
              <a:rPr lang="fi-FI" dirty="0" err="1" smtClean="0"/>
              <a:t>plan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voluntary</a:t>
            </a:r>
            <a:r>
              <a:rPr lang="fi-FI" dirty="0" smtClean="0"/>
              <a:t> action </a:t>
            </a:r>
            <a:r>
              <a:rPr lang="fi-FI" dirty="0" err="1" smtClean="0"/>
              <a:t>becomes</a:t>
            </a:r>
            <a:r>
              <a:rPr lang="fi-FI" dirty="0" smtClean="0"/>
              <a:t> </a:t>
            </a:r>
            <a:r>
              <a:rPr lang="fi-FI" dirty="0" err="1" smtClean="0"/>
              <a:t>mandatory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954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Ways</a:t>
            </a:r>
            <a:r>
              <a:rPr lang="fi-FI" dirty="0" smtClean="0"/>
              <a:t> of </a:t>
            </a:r>
            <a:r>
              <a:rPr lang="fi-FI" dirty="0" err="1" smtClean="0"/>
              <a:t>remedying</a:t>
            </a:r>
            <a:r>
              <a:rPr lang="fi-FI" dirty="0" smtClean="0"/>
              <a:t> </a:t>
            </a:r>
            <a:r>
              <a:rPr lang="fi-FI" dirty="0" err="1" smtClean="0"/>
              <a:t>past</a:t>
            </a:r>
            <a:r>
              <a:rPr lang="fi-FI" dirty="0" smtClean="0"/>
              <a:t> </a:t>
            </a:r>
            <a:r>
              <a:rPr lang="fi-FI" dirty="0" err="1" smtClean="0"/>
              <a:t>harm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 fontScale="85000" lnSpcReduction="20000"/>
          </a:bodyPr>
          <a:lstStyle/>
          <a:p>
            <a:r>
              <a:rPr lang="fi-FI" sz="3000" dirty="0" err="1" smtClean="0"/>
              <a:t>Social</a:t>
            </a:r>
            <a:endParaRPr lang="fi-FI" sz="3000" dirty="0" smtClean="0"/>
          </a:p>
          <a:p>
            <a:pPr marL="0" indent="0">
              <a:buNone/>
            </a:pPr>
            <a:endParaRPr lang="fi-FI" sz="3000" dirty="0" smtClean="0"/>
          </a:p>
          <a:p>
            <a:pPr lvl="1"/>
            <a:r>
              <a:rPr lang="fi-FI" sz="3000" dirty="0" err="1" smtClean="0"/>
              <a:t>Give</a:t>
            </a:r>
            <a:r>
              <a:rPr lang="fi-FI" sz="3000" dirty="0" smtClean="0"/>
              <a:t> </a:t>
            </a:r>
            <a:r>
              <a:rPr lang="fi-FI" sz="3000" dirty="0" err="1" smtClean="0"/>
              <a:t>back</a:t>
            </a:r>
            <a:r>
              <a:rPr lang="fi-FI" sz="3000" dirty="0" smtClean="0"/>
              <a:t> </a:t>
            </a:r>
            <a:r>
              <a:rPr lang="fi-FI" sz="3000" dirty="0" err="1" smtClean="0"/>
              <a:t>the</a:t>
            </a:r>
            <a:r>
              <a:rPr lang="fi-FI" sz="3000" dirty="0" smtClean="0"/>
              <a:t> </a:t>
            </a:r>
            <a:r>
              <a:rPr lang="fi-FI" sz="3000" dirty="0" err="1" smtClean="0"/>
              <a:t>land</a:t>
            </a:r>
            <a:r>
              <a:rPr lang="fi-FI" sz="3000" dirty="0" smtClean="0"/>
              <a:t> – </a:t>
            </a:r>
            <a:r>
              <a:rPr lang="fi-FI" sz="3000" dirty="0" err="1" smtClean="0"/>
              <a:t>subject</a:t>
            </a:r>
            <a:r>
              <a:rPr lang="fi-FI" sz="3000" dirty="0" smtClean="0"/>
              <a:t> to </a:t>
            </a:r>
            <a:r>
              <a:rPr lang="fi-FI" sz="3000" dirty="0" err="1" smtClean="0"/>
              <a:t>government</a:t>
            </a:r>
            <a:r>
              <a:rPr lang="fi-FI" sz="3000" dirty="0" smtClean="0"/>
              <a:t> </a:t>
            </a:r>
            <a:r>
              <a:rPr lang="fi-FI" sz="3000" dirty="0" err="1" smtClean="0"/>
              <a:t>zoning</a:t>
            </a:r>
            <a:r>
              <a:rPr lang="fi-FI" sz="3000" dirty="0" smtClean="0"/>
              <a:t> and </a:t>
            </a:r>
            <a:r>
              <a:rPr lang="fi-FI" sz="3000" dirty="0" err="1" smtClean="0"/>
              <a:t>regulations</a:t>
            </a:r>
            <a:endParaRPr lang="fi-FI" sz="3000" dirty="0" smtClean="0"/>
          </a:p>
          <a:p>
            <a:pPr marL="457200" lvl="1" indent="0">
              <a:buNone/>
            </a:pPr>
            <a:r>
              <a:rPr lang="fi-FI" sz="3000" dirty="0" smtClean="0">
                <a:sym typeface="Wingdings" panose="05000000000000000000" pitchFamily="2" charset="2"/>
              </a:rPr>
              <a:t> New </a:t>
            </a:r>
            <a:r>
              <a:rPr lang="fi-FI" sz="3000" dirty="0" err="1" smtClean="0">
                <a:sym typeface="Wingdings" panose="05000000000000000000" pitchFamily="2" charset="2"/>
              </a:rPr>
              <a:t>l</a:t>
            </a:r>
            <a:r>
              <a:rPr lang="fi-FI" sz="3000" dirty="0" err="1" smtClean="0"/>
              <a:t>aws</a:t>
            </a:r>
            <a:r>
              <a:rPr lang="fi-FI" sz="3000" dirty="0" smtClean="0"/>
              <a:t> </a:t>
            </a:r>
            <a:r>
              <a:rPr lang="fi-FI" sz="3000" dirty="0" err="1" smtClean="0"/>
              <a:t>recognizing</a:t>
            </a:r>
            <a:r>
              <a:rPr lang="fi-FI" sz="3000" dirty="0" smtClean="0"/>
              <a:t> </a:t>
            </a:r>
            <a:r>
              <a:rPr lang="fi-FI" sz="3000" dirty="0" err="1" smtClean="0"/>
              <a:t>customary</a:t>
            </a:r>
            <a:r>
              <a:rPr lang="fi-FI" sz="3000" dirty="0" smtClean="0"/>
              <a:t> </a:t>
            </a:r>
            <a:r>
              <a:rPr lang="fi-FI" sz="3000" dirty="0" err="1" smtClean="0"/>
              <a:t>groups</a:t>
            </a:r>
            <a:r>
              <a:rPr lang="fi-FI" sz="3000" dirty="0" smtClean="0"/>
              <a:t> &amp; </a:t>
            </a:r>
            <a:r>
              <a:rPr lang="fi-FI" sz="3000" dirty="0" err="1" smtClean="0"/>
              <a:t>land</a:t>
            </a:r>
            <a:r>
              <a:rPr lang="fi-FI" sz="3000" dirty="0" smtClean="0"/>
              <a:t> </a:t>
            </a:r>
            <a:r>
              <a:rPr lang="fi-FI" sz="3000" dirty="0" err="1" smtClean="0"/>
              <a:t>rights</a:t>
            </a:r>
            <a:endParaRPr lang="fi-FI" sz="3000" dirty="0" smtClean="0"/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3000" dirty="0" smtClean="0"/>
              <a:t> </a:t>
            </a:r>
            <a:r>
              <a:rPr lang="fi-FI" sz="3000" dirty="0" err="1" smtClean="0"/>
              <a:t>Same</a:t>
            </a:r>
            <a:r>
              <a:rPr lang="fi-FI" sz="3000" dirty="0" smtClean="0"/>
              <a:t> </a:t>
            </a:r>
            <a:r>
              <a:rPr lang="fi-FI" sz="3000" dirty="0" err="1" smtClean="0"/>
              <a:t>location</a:t>
            </a:r>
            <a:r>
              <a:rPr lang="fi-FI" sz="3000" dirty="0" smtClean="0"/>
              <a:t> </a:t>
            </a:r>
            <a:r>
              <a:rPr lang="fi-FI" sz="3000" dirty="0" err="1" smtClean="0"/>
              <a:t>or</a:t>
            </a:r>
            <a:r>
              <a:rPr lang="fi-FI" sz="3000" dirty="0" smtClean="0"/>
              <a:t> </a:t>
            </a:r>
            <a:r>
              <a:rPr lang="fi-FI" sz="3000" dirty="0" err="1" smtClean="0"/>
              <a:t>different</a:t>
            </a:r>
            <a:r>
              <a:rPr lang="fi-FI" sz="3000" dirty="0" smtClean="0"/>
              <a:t> </a:t>
            </a:r>
            <a:r>
              <a:rPr lang="fi-FI" sz="3000" dirty="0" err="1" smtClean="0"/>
              <a:t>location</a:t>
            </a:r>
            <a:r>
              <a:rPr lang="fi-FI" sz="3000" dirty="0" smtClean="0"/>
              <a:t>?</a:t>
            </a:r>
          </a:p>
          <a:p>
            <a:pPr lvl="1"/>
            <a:r>
              <a:rPr lang="fi-FI" sz="3000" dirty="0" smtClean="0"/>
              <a:t>Livelihood options</a:t>
            </a:r>
            <a:r>
              <a:rPr lang="fi-FI" sz="3000" dirty="0"/>
              <a:t>;</a:t>
            </a:r>
            <a:r>
              <a:rPr lang="fi-FI" sz="3000" dirty="0" smtClean="0"/>
              <a:t> labour </a:t>
            </a:r>
            <a:r>
              <a:rPr lang="fi-FI" sz="3000" dirty="0" smtClean="0"/>
              <a:t>and </a:t>
            </a:r>
            <a:r>
              <a:rPr lang="fi-FI" sz="3000" dirty="0" smtClean="0"/>
              <a:t>services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3000" dirty="0" smtClean="0"/>
              <a:t> </a:t>
            </a:r>
            <a:r>
              <a:rPr lang="fi-FI" sz="3000" dirty="0" err="1" smtClean="0"/>
              <a:t>Compensation</a:t>
            </a:r>
            <a:r>
              <a:rPr lang="fi-FI" sz="3000" dirty="0" smtClean="0"/>
              <a:t> (as </a:t>
            </a:r>
            <a:r>
              <a:rPr lang="fi-FI" sz="3000" dirty="0" err="1" smtClean="0"/>
              <a:t>part</a:t>
            </a:r>
            <a:r>
              <a:rPr lang="fi-FI" sz="3000" dirty="0" smtClean="0"/>
              <a:t> of </a:t>
            </a:r>
            <a:r>
              <a:rPr lang="fi-FI" sz="3000" dirty="0" err="1" smtClean="0"/>
              <a:t>the</a:t>
            </a:r>
            <a:r>
              <a:rPr lang="fi-FI" sz="3000" dirty="0" smtClean="0"/>
              <a:t> </a:t>
            </a:r>
            <a:r>
              <a:rPr lang="fi-FI" sz="3000" dirty="0" err="1" smtClean="0"/>
              <a:t>package</a:t>
            </a:r>
            <a:r>
              <a:rPr lang="fi-FI" sz="3000" dirty="0" smtClean="0"/>
              <a:t>)</a:t>
            </a:r>
          </a:p>
          <a:p>
            <a:pPr marL="457200" lvl="1" indent="0">
              <a:buNone/>
            </a:pPr>
            <a:r>
              <a:rPr lang="fi-FI" sz="3000" dirty="0"/>
              <a:t>	</a:t>
            </a:r>
            <a:r>
              <a:rPr lang="fi-FI" sz="3000" dirty="0" smtClean="0"/>
              <a:t>- Rights to </a:t>
            </a:r>
            <a:r>
              <a:rPr lang="fi-FI" sz="3000" dirty="0" err="1" smtClean="0"/>
              <a:t>receive</a:t>
            </a:r>
            <a:r>
              <a:rPr lang="fi-FI" sz="3000" dirty="0" smtClean="0"/>
              <a:t> a </a:t>
            </a:r>
            <a:r>
              <a:rPr lang="fi-FI" sz="3000" dirty="0" err="1" smtClean="0"/>
              <a:t>share</a:t>
            </a:r>
            <a:r>
              <a:rPr lang="fi-FI" sz="3000" dirty="0" smtClean="0"/>
              <a:t> of </a:t>
            </a:r>
            <a:r>
              <a:rPr lang="fi-FI" sz="3000" dirty="0" err="1" smtClean="0"/>
              <a:t>the</a:t>
            </a:r>
            <a:r>
              <a:rPr lang="fi-FI" sz="3000" dirty="0" smtClean="0"/>
              <a:t> </a:t>
            </a:r>
            <a:r>
              <a:rPr lang="fi-FI" sz="3000" dirty="0" err="1" smtClean="0"/>
              <a:t>proceeds</a:t>
            </a:r>
            <a:r>
              <a:rPr lang="fi-FI" sz="3000" dirty="0" smtClean="0"/>
              <a:t> </a:t>
            </a:r>
            <a:r>
              <a:rPr lang="fi-FI" sz="3000" dirty="0" err="1" smtClean="0"/>
              <a:t>from</a:t>
            </a:r>
            <a:r>
              <a:rPr lang="fi-FI" sz="3000" dirty="0" smtClean="0"/>
              <a:t> </a:t>
            </a:r>
            <a:r>
              <a:rPr lang="fi-FI" sz="3000" dirty="0" err="1" smtClean="0"/>
              <a:t>the</a:t>
            </a:r>
            <a:r>
              <a:rPr lang="fi-FI" sz="3000" dirty="0" smtClean="0"/>
              <a:t> </a:t>
            </a:r>
            <a:r>
              <a:rPr lang="fi-FI" sz="3000" dirty="0" err="1" smtClean="0"/>
              <a:t>area</a:t>
            </a:r>
            <a:r>
              <a:rPr lang="fi-FI" sz="3000" dirty="0" smtClean="0"/>
              <a:t> </a:t>
            </a:r>
            <a:r>
              <a:rPr lang="fi-FI" sz="3000" dirty="0" err="1" smtClean="0"/>
              <a:t>planted</a:t>
            </a:r>
            <a:r>
              <a:rPr lang="fi-FI" sz="3000" dirty="0" smtClean="0"/>
              <a:t> </a:t>
            </a:r>
            <a:r>
              <a:rPr lang="fi-FI" sz="3000" dirty="0" err="1" smtClean="0"/>
              <a:t>by</a:t>
            </a:r>
            <a:r>
              <a:rPr lang="fi-FI" sz="3000" dirty="0" smtClean="0"/>
              <a:t> </a:t>
            </a:r>
            <a:r>
              <a:rPr lang="fi-FI" sz="3000" dirty="0" err="1" smtClean="0"/>
              <a:t>the</a:t>
            </a:r>
            <a:r>
              <a:rPr lang="fi-FI" sz="3000" dirty="0" smtClean="0"/>
              <a:t>  </a:t>
            </a:r>
          </a:p>
          <a:p>
            <a:pPr marL="457200" lvl="1" indent="0">
              <a:buNone/>
            </a:pPr>
            <a:r>
              <a:rPr lang="fi-FI" sz="3000" dirty="0" smtClean="0"/>
              <a:t>      </a:t>
            </a:r>
            <a:r>
              <a:rPr lang="fi-FI" sz="3000" dirty="0" err="1" smtClean="0"/>
              <a:t>company</a:t>
            </a:r>
            <a:endParaRPr lang="fi-FI" sz="3000" dirty="0"/>
          </a:p>
          <a:p>
            <a:pPr marL="457200" lvl="1" indent="0">
              <a:buNone/>
            </a:pPr>
            <a:r>
              <a:rPr lang="fi-FI" sz="3000" dirty="0" smtClean="0">
                <a:sym typeface="Wingdings" panose="05000000000000000000" pitchFamily="2" charset="2"/>
              </a:rPr>
              <a:t>	- </a:t>
            </a:r>
            <a:r>
              <a:rPr lang="fi-FI" sz="3000" dirty="0" smtClean="0">
                <a:sym typeface="Wingdings" panose="05000000000000000000" pitchFamily="2" charset="2"/>
              </a:rPr>
              <a:t>In-kind: e.g., use </a:t>
            </a:r>
            <a:r>
              <a:rPr lang="fi-FI" sz="3000" dirty="0" smtClean="0">
                <a:sym typeface="Wingdings" panose="05000000000000000000" pitchFamily="2" charset="2"/>
              </a:rPr>
              <a:t>of mechanical equipment, </a:t>
            </a:r>
            <a:r>
              <a:rPr lang="fi-FI" sz="3000" dirty="0">
                <a:sym typeface="Wingdings" panose="05000000000000000000" pitchFamily="2" charset="2"/>
              </a:rPr>
              <a:t>technical support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3000" dirty="0"/>
              <a:t> </a:t>
            </a:r>
            <a:r>
              <a:rPr lang="fi-FI" sz="3000" dirty="0" err="1"/>
              <a:t>Recognition</a:t>
            </a:r>
            <a:r>
              <a:rPr lang="fi-FI" sz="3000" dirty="0"/>
              <a:t> of </a:t>
            </a:r>
            <a:r>
              <a:rPr lang="fi-FI" sz="3000" dirty="0" err="1"/>
              <a:t>rights</a:t>
            </a:r>
            <a:r>
              <a:rPr lang="fi-FI" sz="3000" dirty="0"/>
              <a:t> </a:t>
            </a:r>
            <a:r>
              <a:rPr lang="fi-FI" sz="3000" dirty="0" err="1"/>
              <a:t>gives</a:t>
            </a:r>
            <a:r>
              <a:rPr lang="fi-FI" sz="3000" dirty="0"/>
              <a:t> a </a:t>
            </a:r>
            <a:r>
              <a:rPr lang="fi-FI" sz="3000" dirty="0" err="1"/>
              <a:t>much</a:t>
            </a:r>
            <a:r>
              <a:rPr lang="fi-FI" sz="3000" dirty="0"/>
              <a:t> </a:t>
            </a:r>
            <a:r>
              <a:rPr lang="fi-FI" sz="3000" dirty="0" err="1"/>
              <a:t>stronger</a:t>
            </a:r>
            <a:r>
              <a:rPr lang="fi-FI" sz="3000" dirty="0"/>
              <a:t> </a:t>
            </a:r>
            <a:r>
              <a:rPr lang="fi-FI" sz="3000" dirty="0" err="1"/>
              <a:t>basis</a:t>
            </a:r>
            <a:r>
              <a:rPr lang="fi-FI" sz="3000" dirty="0"/>
              <a:t> for </a:t>
            </a:r>
            <a:r>
              <a:rPr lang="fi-FI" sz="3000" dirty="0" err="1"/>
              <a:t>negotiations</a:t>
            </a:r>
            <a:endParaRPr lang="fi-FI" sz="3000" dirty="0"/>
          </a:p>
          <a:p>
            <a:pPr lvl="1">
              <a:buFont typeface="Wingdings" panose="05000000000000000000" pitchFamily="2" charset="2"/>
              <a:buChar char="à"/>
            </a:pPr>
            <a:r>
              <a:rPr lang="fi-FI" sz="3000" dirty="0"/>
              <a:t> </a:t>
            </a:r>
            <a:r>
              <a:rPr lang="fi-FI" sz="3000" dirty="0" smtClean="0"/>
              <a:t>Trade-offs </a:t>
            </a:r>
            <a:r>
              <a:rPr lang="fi-FI" sz="3000" dirty="0"/>
              <a:t>between environmental/social remedies</a:t>
            </a:r>
          </a:p>
        </p:txBody>
      </p:sp>
    </p:spTree>
    <p:extLst>
      <p:ext uri="{BB962C8B-B14F-4D97-AF65-F5344CB8AC3E}">
        <p14:creationId xmlns:p14="http://schemas.microsoft.com/office/powerpoint/2010/main" val="146160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Ways</a:t>
            </a:r>
            <a:r>
              <a:rPr lang="fi-FI" dirty="0" smtClean="0"/>
              <a:t> of </a:t>
            </a:r>
            <a:r>
              <a:rPr lang="fi-FI" dirty="0" err="1" smtClean="0"/>
              <a:t>remedying</a:t>
            </a:r>
            <a:r>
              <a:rPr lang="fi-FI" dirty="0" smtClean="0"/>
              <a:t> </a:t>
            </a:r>
            <a:r>
              <a:rPr lang="fi-FI" dirty="0" err="1" smtClean="0"/>
              <a:t>past</a:t>
            </a:r>
            <a:r>
              <a:rPr lang="fi-FI" dirty="0" smtClean="0"/>
              <a:t> </a:t>
            </a:r>
            <a:r>
              <a:rPr lang="fi-FI" dirty="0" err="1" smtClean="0"/>
              <a:t>harm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 err="1" smtClean="0"/>
              <a:t>Environmental</a:t>
            </a:r>
            <a:endParaRPr lang="fi-FI" sz="3200" dirty="0" smtClean="0"/>
          </a:p>
          <a:p>
            <a:pPr lvl="1"/>
            <a:r>
              <a:rPr lang="fi-FI" sz="2800" dirty="0" smtClean="0"/>
              <a:t>Return </a:t>
            </a:r>
            <a:r>
              <a:rPr lang="fi-FI" sz="2800" dirty="0" err="1" smtClean="0"/>
              <a:t>land</a:t>
            </a:r>
            <a:r>
              <a:rPr lang="fi-FI" sz="2800" dirty="0" smtClean="0"/>
              <a:t> to a </a:t>
            </a:r>
            <a:r>
              <a:rPr lang="fi-FI" sz="2800" dirty="0" err="1" smtClean="0"/>
              <a:t>more</a:t>
            </a:r>
            <a:r>
              <a:rPr lang="fi-FI" sz="2800" dirty="0" smtClean="0"/>
              <a:t> </a:t>
            </a:r>
            <a:r>
              <a:rPr lang="fi-FI" sz="2800" dirty="0" err="1" smtClean="0"/>
              <a:t>natural</a:t>
            </a:r>
            <a:r>
              <a:rPr lang="fi-FI" sz="2800" dirty="0" smtClean="0"/>
              <a:t> </a:t>
            </a:r>
            <a:r>
              <a:rPr lang="fi-FI" sz="2800" dirty="0" err="1" smtClean="0"/>
              <a:t>state</a:t>
            </a:r>
            <a:r>
              <a:rPr lang="fi-FI" sz="2800" dirty="0" smtClean="0"/>
              <a:t>/</a:t>
            </a:r>
            <a:r>
              <a:rPr lang="fi-FI" sz="2800" dirty="0" err="1" smtClean="0"/>
              <a:t>take</a:t>
            </a:r>
            <a:r>
              <a:rPr lang="fi-FI" sz="2800" dirty="0" smtClean="0"/>
              <a:t> </a:t>
            </a:r>
            <a:r>
              <a:rPr lang="fi-FI" sz="2800" dirty="0" err="1" smtClean="0"/>
              <a:t>compensatory</a:t>
            </a:r>
            <a:r>
              <a:rPr lang="fi-FI" sz="2800" dirty="0" smtClean="0"/>
              <a:t> </a:t>
            </a:r>
            <a:r>
              <a:rPr lang="fi-FI" sz="2800" dirty="0" err="1" smtClean="0"/>
              <a:t>approach</a:t>
            </a:r>
            <a:r>
              <a:rPr lang="fi-FI" sz="2800" dirty="0" smtClean="0"/>
              <a:t> </a:t>
            </a:r>
            <a:r>
              <a:rPr lang="fi-FI" sz="2800" dirty="0" err="1" smtClean="0"/>
              <a:t>off-site</a:t>
            </a:r>
            <a:endParaRPr lang="fi-FI" sz="2800" dirty="0" smtClean="0"/>
          </a:p>
          <a:p>
            <a:pPr lvl="1"/>
            <a:r>
              <a:rPr lang="fi-FI" sz="2800" dirty="0" err="1" smtClean="0"/>
              <a:t>Learn</a:t>
            </a:r>
            <a:r>
              <a:rPr lang="fi-FI" sz="2800" dirty="0" smtClean="0"/>
              <a:t> </a:t>
            </a:r>
            <a:r>
              <a:rPr lang="fi-FI" sz="2800" dirty="0" err="1" smtClean="0"/>
              <a:t>from</a:t>
            </a:r>
            <a:r>
              <a:rPr lang="fi-FI" sz="2800" dirty="0" smtClean="0"/>
              <a:t> REDD+ </a:t>
            </a:r>
            <a:r>
              <a:rPr lang="fi-FI" sz="2800" dirty="0" err="1" smtClean="0"/>
              <a:t>permanence</a:t>
            </a:r>
            <a:r>
              <a:rPr lang="fi-FI" sz="2800" dirty="0" smtClean="0"/>
              <a:t> </a:t>
            </a:r>
            <a:r>
              <a:rPr lang="fi-FI" sz="2800" dirty="0" err="1" smtClean="0"/>
              <a:t>mechanisms</a:t>
            </a:r>
            <a:endParaRPr lang="fi-FI" sz="2800" dirty="0" smtClean="0"/>
          </a:p>
          <a:p>
            <a:pPr lvl="1"/>
            <a:r>
              <a:rPr lang="fi-FI" sz="2800" dirty="0" err="1" smtClean="0"/>
              <a:t>Viable</a:t>
            </a:r>
            <a:r>
              <a:rPr lang="fi-FI" sz="2800" dirty="0" smtClean="0"/>
              <a:t>, long </a:t>
            </a:r>
            <a:r>
              <a:rPr lang="fi-FI" sz="2800" dirty="0" err="1" smtClean="0"/>
              <a:t>term</a:t>
            </a:r>
            <a:r>
              <a:rPr lang="fi-FI" sz="2800" dirty="0" smtClean="0"/>
              <a:t> business </a:t>
            </a:r>
            <a:r>
              <a:rPr lang="fi-FI" sz="2800" dirty="0" err="1" smtClean="0"/>
              <a:t>model</a:t>
            </a:r>
            <a:r>
              <a:rPr lang="fi-FI" sz="2800" dirty="0" smtClean="0"/>
              <a:t> to </a:t>
            </a:r>
            <a:r>
              <a:rPr lang="fi-FI" sz="2800" dirty="0" err="1" smtClean="0"/>
              <a:t>restore</a:t>
            </a:r>
            <a:r>
              <a:rPr lang="fi-FI" sz="2800" dirty="0" smtClean="0"/>
              <a:t>/</a:t>
            </a:r>
            <a:r>
              <a:rPr lang="fi-FI" sz="2800" dirty="0" err="1" smtClean="0"/>
              <a:t>maintain</a:t>
            </a:r>
            <a:endParaRPr lang="fi-FI" sz="2800" dirty="0" smtClean="0"/>
          </a:p>
          <a:p>
            <a:pPr lvl="2"/>
            <a:r>
              <a:rPr lang="fi-FI" sz="2400" dirty="0" err="1" smtClean="0"/>
              <a:t>Community</a:t>
            </a:r>
            <a:r>
              <a:rPr lang="fi-FI" sz="2400" dirty="0" smtClean="0"/>
              <a:t> </a:t>
            </a:r>
            <a:r>
              <a:rPr lang="fi-FI" sz="2400" dirty="0" err="1" smtClean="0"/>
              <a:t>extraction</a:t>
            </a:r>
            <a:r>
              <a:rPr lang="fi-FI" sz="2400" dirty="0" smtClean="0"/>
              <a:t>/</a:t>
            </a:r>
            <a:r>
              <a:rPr lang="fi-FI" sz="2400" dirty="0" err="1" smtClean="0"/>
              <a:t>not</a:t>
            </a:r>
            <a:r>
              <a:rPr lang="fi-FI" sz="2400" dirty="0" smtClean="0"/>
              <a:t> </a:t>
            </a:r>
            <a:r>
              <a:rPr lang="fi-FI" sz="2400" dirty="0" err="1" smtClean="0"/>
              <a:t>encroachment</a:t>
            </a:r>
            <a:r>
              <a:rPr lang="fi-FI" sz="2400" dirty="0" smtClean="0"/>
              <a:t> in set-</a:t>
            </a:r>
            <a:r>
              <a:rPr lang="fi-FI" sz="2400" dirty="0" err="1" smtClean="0"/>
              <a:t>asides</a:t>
            </a:r>
            <a:endParaRPr lang="fi-FI" sz="2400" dirty="0" smtClean="0"/>
          </a:p>
          <a:p>
            <a:pPr lvl="2"/>
            <a:r>
              <a:rPr lang="fi-FI" sz="2400" dirty="0" err="1" smtClean="0"/>
              <a:t>Contract</a:t>
            </a:r>
            <a:r>
              <a:rPr lang="fi-FI" sz="2400" dirty="0" smtClean="0"/>
              <a:t> </a:t>
            </a:r>
            <a:r>
              <a:rPr lang="fi-FI" sz="2400" dirty="0" err="1" smtClean="0"/>
              <a:t>communities</a:t>
            </a:r>
            <a:r>
              <a:rPr lang="fi-FI" sz="2400" dirty="0" smtClean="0"/>
              <a:t> to </a:t>
            </a:r>
            <a:r>
              <a:rPr lang="fi-FI" sz="2400" dirty="0" err="1" smtClean="0"/>
              <a:t>manage</a:t>
            </a:r>
            <a:r>
              <a:rPr lang="fi-FI" sz="2400" dirty="0" smtClean="0"/>
              <a:t>/</a:t>
            </a:r>
            <a:r>
              <a:rPr lang="fi-FI" sz="2400" dirty="0" err="1" smtClean="0"/>
              <a:t>protect</a:t>
            </a:r>
            <a:r>
              <a:rPr lang="fi-FI" sz="2400" dirty="0" smtClean="0"/>
              <a:t> set-</a:t>
            </a:r>
            <a:r>
              <a:rPr lang="fi-FI" sz="2400" dirty="0" err="1" smtClean="0"/>
              <a:t>asides</a:t>
            </a:r>
            <a:endParaRPr lang="fi-FI" sz="2400" dirty="0" smtClean="0"/>
          </a:p>
          <a:p>
            <a:pPr lvl="2"/>
            <a:r>
              <a:rPr lang="fi-FI" sz="2400" dirty="0" err="1" smtClean="0"/>
              <a:t>Land</a:t>
            </a:r>
            <a:r>
              <a:rPr lang="fi-FI" sz="2400" dirty="0" smtClean="0"/>
              <a:t> </a:t>
            </a:r>
            <a:r>
              <a:rPr lang="fi-FI" sz="2400" dirty="0" err="1" smtClean="0"/>
              <a:t>manager</a:t>
            </a:r>
            <a:r>
              <a:rPr lang="fi-FI" sz="2400" dirty="0" smtClean="0"/>
              <a:t> </a:t>
            </a:r>
            <a:r>
              <a:rPr lang="fi-FI" sz="2400" dirty="0" err="1" smtClean="0"/>
              <a:t>purchases</a:t>
            </a:r>
            <a:r>
              <a:rPr lang="fi-FI" sz="2400" dirty="0" smtClean="0"/>
              <a:t> </a:t>
            </a:r>
            <a:r>
              <a:rPr lang="fi-FI" sz="2400" dirty="0" err="1" smtClean="0"/>
              <a:t>NTFPs</a:t>
            </a:r>
            <a:r>
              <a:rPr lang="fi-FI" sz="2400" dirty="0" smtClean="0"/>
              <a:t> </a:t>
            </a:r>
            <a:r>
              <a:rPr lang="fi-FI" sz="2400" dirty="0" err="1" smtClean="0"/>
              <a:t>extracted</a:t>
            </a:r>
            <a:r>
              <a:rPr lang="fi-FI" sz="2400" dirty="0" smtClean="0"/>
              <a:t> </a:t>
            </a:r>
            <a:r>
              <a:rPr lang="fi-FI" sz="2400" dirty="0" err="1" smtClean="0"/>
              <a:t>from</a:t>
            </a:r>
            <a:r>
              <a:rPr lang="fi-FI" sz="2400" dirty="0" smtClean="0"/>
              <a:t> set-</a:t>
            </a:r>
            <a:r>
              <a:rPr lang="fi-FI" sz="2400" dirty="0" err="1" smtClean="0"/>
              <a:t>asides</a:t>
            </a:r>
            <a:endParaRPr lang="fi-FI" sz="2400" dirty="0" smtClean="0"/>
          </a:p>
          <a:p>
            <a:pPr lvl="2"/>
            <a:r>
              <a:rPr lang="fi-FI" sz="2400" dirty="0" err="1" smtClean="0"/>
              <a:t>Pay</a:t>
            </a:r>
            <a:r>
              <a:rPr lang="fi-FI" sz="2400" dirty="0" smtClean="0"/>
              <a:t> </a:t>
            </a:r>
            <a:r>
              <a:rPr lang="fi-FI" sz="2400" dirty="0" err="1" smtClean="0"/>
              <a:t>communities</a:t>
            </a:r>
            <a:r>
              <a:rPr lang="fi-FI" sz="2400" dirty="0" smtClean="0"/>
              <a:t> on </a:t>
            </a:r>
            <a:r>
              <a:rPr lang="fi-FI" sz="2400" dirty="0" err="1" smtClean="0"/>
              <a:t>reduced</a:t>
            </a:r>
            <a:r>
              <a:rPr lang="fi-FI" sz="2400" dirty="0" smtClean="0"/>
              <a:t> </a:t>
            </a:r>
            <a:r>
              <a:rPr lang="fi-FI" sz="2400" dirty="0" err="1" smtClean="0"/>
              <a:t>deforestation</a:t>
            </a:r>
            <a:endParaRPr lang="fi-FI" sz="2400" dirty="0" smtClean="0"/>
          </a:p>
          <a:p>
            <a:pPr lvl="1"/>
            <a:r>
              <a:rPr lang="fi-FI" sz="2800" dirty="0" err="1" smtClean="0"/>
              <a:t>Species</a:t>
            </a:r>
            <a:r>
              <a:rPr lang="fi-FI" sz="2800" dirty="0" smtClean="0"/>
              <a:t> </a:t>
            </a:r>
            <a:r>
              <a:rPr lang="fi-FI" sz="2800" dirty="0" err="1" smtClean="0"/>
              <a:t>re-introduction</a:t>
            </a:r>
            <a:endParaRPr lang="fi-FI" sz="2800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053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challenges</a:t>
            </a:r>
            <a:r>
              <a:rPr lang="fi-FI" dirty="0" smtClean="0"/>
              <a:t> in </a:t>
            </a:r>
            <a:r>
              <a:rPr lang="fi-FI" dirty="0" err="1" smtClean="0"/>
              <a:t>agreeing</a:t>
            </a:r>
            <a:r>
              <a:rPr lang="fi-FI" dirty="0" smtClean="0"/>
              <a:t>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actions</a:t>
            </a:r>
            <a:r>
              <a:rPr lang="fi-FI" dirty="0" smtClean="0"/>
              <a:t> and </a:t>
            </a:r>
            <a:r>
              <a:rPr lang="fi-FI" dirty="0" err="1" smtClean="0"/>
              <a:t>implementing</a:t>
            </a:r>
            <a:r>
              <a:rPr lang="fi-FI" dirty="0" smtClean="0"/>
              <a:t> </a:t>
            </a:r>
            <a:r>
              <a:rPr lang="fi-FI" dirty="0" err="1" smtClean="0"/>
              <a:t>them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How to </a:t>
            </a:r>
            <a:r>
              <a:rPr lang="fi-FI" dirty="0" err="1" smtClean="0"/>
              <a:t>get</a:t>
            </a:r>
            <a:r>
              <a:rPr lang="fi-FI" dirty="0" smtClean="0"/>
              <a:t> </a:t>
            </a:r>
            <a:r>
              <a:rPr lang="fi-FI" dirty="0" err="1" smtClean="0"/>
              <a:t>government</a:t>
            </a:r>
            <a:r>
              <a:rPr lang="fi-FI" dirty="0" smtClean="0"/>
              <a:t> </a:t>
            </a:r>
            <a:r>
              <a:rPr lang="fi-FI" dirty="0" err="1" smtClean="0"/>
              <a:t>buy</a:t>
            </a:r>
            <a:r>
              <a:rPr lang="fi-FI" dirty="0" smtClean="0"/>
              <a:t>-in/</a:t>
            </a:r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 smtClean="0"/>
              <a:t>reform</a:t>
            </a:r>
            <a:endParaRPr lang="fi-FI" dirty="0" smtClean="0"/>
          </a:p>
          <a:p>
            <a:r>
              <a:rPr lang="fi-FI" dirty="0" err="1" smtClean="0"/>
              <a:t>Avoid</a:t>
            </a:r>
            <a:r>
              <a:rPr lang="fi-FI" dirty="0" smtClean="0"/>
              <a:t> </a:t>
            </a:r>
            <a:r>
              <a:rPr lang="fi-FI" dirty="0" err="1" smtClean="0"/>
              <a:t>raising</a:t>
            </a:r>
            <a:r>
              <a:rPr lang="fi-FI" dirty="0" smtClean="0"/>
              <a:t> </a:t>
            </a:r>
            <a:r>
              <a:rPr lang="fi-FI" dirty="0" err="1" smtClean="0"/>
              <a:t>expectations</a:t>
            </a:r>
            <a:r>
              <a:rPr lang="fi-FI" dirty="0" smtClean="0"/>
              <a:t> </a:t>
            </a:r>
            <a:r>
              <a:rPr lang="fi-FI" dirty="0" err="1" smtClean="0"/>
              <a:t>unrealistically</a:t>
            </a:r>
            <a:endParaRPr lang="fi-FI" dirty="0" smtClean="0"/>
          </a:p>
          <a:p>
            <a:r>
              <a:rPr lang="fi-FI" dirty="0" err="1" smtClean="0"/>
              <a:t>Lack</a:t>
            </a:r>
            <a:r>
              <a:rPr lang="fi-FI" dirty="0" smtClean="0"/>
              <a:t> of </a:t>
            </a:r>
            <a:r>
              <a:rPr lang="fi-FI" dirty="0" err="1" smtClean="0"/>
              <a:t>capacity</a:t>
            </a:r>
            <a:r>
              <a:rPr lang="fi-FI" dirty="0" smtClean="0"/>
              <a:t> for </a:t>
            </a:r>
            <a:r>
              <a:rPr lang="fi-FI" dirty="0" err="1" smtClean="0"/>
              <a:t>negotiation</a:t>
            </a:r>
            <a:r>
              <a:rPr lang="fi-FI" dirty="0" smtClean="0"/>
              <a:t> /</a:t>
            </a:r>
            <a:r>
              <a:rPr lang="fi-FI" dirty="0" err="1" smtClean="0"/>
              <a:t>assessments</a:t>
            </a:r>
            <a:endParaRPr lang="fi-FI" dirty="0"/>
          </a:p>
          <a:p>
            <a:r>
              <a:rPr lang="fi-FI" dirty="0" smtClean="0">
                <a:sym typeface="Wingdings" panose="05000000000000000000" pitchFamily="2" charset="2"/>
              </a:rPr>
              <a:t> How to </a:t>
            </a:r>
            <a:r>
              <a:rPr lang="fi-FI" dirty="0" err="1" smtClean="0">
                <a:sym typeface="Wingdings" panose="05000000000000000000" pitchFamily="2" charset="2"/>
              </a:rPr>
              <a:t>assess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values</a:t>
            </a:r>
            <a:r>
              <a:rPr lang="fi-FI" dirty="0" smtClean="0">
                <a:sym typeface="Wingdings" panose="05000000000000000000" pitchFamily="2" charset="2"/>
              </a:rPr>
              <a:t> of </a:t>
            </a:r>
            <a:r>
              <a:rPr lang="fi-FI" dirty="0" err="1" smtClean="0">
                <a:sym typeface="Wingdings" panose="05000000000000000000" pitchFamily="2" charset="2"/>
              </a:rPr>
              <a:t>lost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forests</a:t>
            </a:r>
            <a:endParaRPr lang="fi-FI" dirty="0" smtClean="0"/>
          </a:p>
          <a:p>
            <a:r>
              <a:rPr lang="fi-FI" dirty="0" smtClean="0"/>
              <a:t>No </a:t>
            </a:r>
            <a:r>
              <a:rPr lang="fi-FI" dirty="0" err="1" smtClean="0"/>
              <a:t>easy</a:t>
            </a:r>
            <a:r>
              <a:rPr lang="fi-FI" dirty="0" smtClean="0"/>
              <a:t> </a:t>
            </a:r>
            <a:r>
              <a:rPr lang="fi-FI" dirty="0" err="1" smtClean="0"/>
              <a:t>one-size-fits-all</a:t>
            </a:r>
            <a:r>
              <a:rPr lang="fi-FI" dirty="0" smtClean="0"/>
              <a:t> </a:t>
            </a:r>
            <a:r>
              <a:rPr lang="fi-FI" dirty="0" err="1" smtClean="0"/>
              <a:t>scaleable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r>
              <a:rPr lang="fi-FI" dirty="0" smtClean="0"/>
              <a:t> - How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determine</a:t>
            </a:r>
            <a:r>
              <a:rPr lang="fi-FI" dirty="0" smtClean="0"/>
              <a:t> </a:t>
            </a:r>
            <a:r>
              <a:rPr lang="fi-FI" dirty="0" err="1" smtClean="0"/>
              <a:t>whether</a:t>
            </a:r>
            <a:r>
              <a:rPr lang="fi-FI" dirty="0" smtClean="0"/>
              <a:t> ”</a:t>
            </a:r>
            <a:r>
              <a:rPr lang="fi-FI" dirty="0" err="1" smtClean="0"/>
              <a:t>adequate</a:t>
            </a:r>
            <a:r>
              <a:rPr lang="fi-FI" dirty="0" smtClean="0"/>
              <a:t>”? 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2617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470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Office-teema</vt:lpstr>
      <vt:lpstr>Group 4</vt:lpstr>
      <vt:lpstr>1. What remedial actions must a company take to qualify as a deforestation-free producer?</vt:lpstr>
      <vt:lpstr>2. What are the challenges in agreeing these actions and implementing them?</vt:lpstr>
      <vt:lpstr>Remedial actions for the rights and livelihoods of communities, including social conflicts?  </vt:lpstr>
      <vt:lpstr>Remedial actions for the rights and livelihoods of communities, including social conflicts? </vt:lpstr>
      <vt:lpstr>Remedial actions for the rights and livelihoods of communities, including social conflicts? </vt:lpstr>
      <vt:lpstr>Ways of remedying past harm</vt:lpstr>
      <vt:lpstr>Ways of remedying past harm</vt:lpstr>
      <vt:lpstr>What are the challenges in agreeing these actions and implementing them?</vt:lpstr>
      <vt:lpstr>What are the challenges in agreeing these actions and implementing them?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4</dc:title>
  <dc:creator>Kai Lintunen</dc:creator>
  <cp:lastModifiedBy>Akiva Fishman</cp:lastModifiedBy>
  <cp:revision>19</cp:revision>
  <dcterms:created xsi:type="dcterms:W3CDTF">2015-05-01T07:32:35Z</dcterms:created>
  <dcterms:modified xsi:type="dcterms:W3CDTF">2015-05-02T16:31:17Z</dcterms:modified>
</cp:coreProperties>
</file>