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234" y="-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4438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L" altLang="es-CL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s-CL" altLang="es-C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s-CL" altLang="es-C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s-CL" altLang="es-CL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6CC80085-B89E-40F6-96FA-0FB7CE1BE93D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2423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921F3B-2362-443B-91A3-F97ECF4D5B1C}" type="slidenum">
              <a:rPr lang="es-CL" altLang="es-CL"/>
              <a:pPr/>
              <a:t>1</a:t>
            </a:fld>
            <a:endParaRPr lang="es-CL" altLang="es-CL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EEEB30-97F3-43BA-ADCB-26AFE4F7F33C}" type="slidenum">
              <a:rPr lang="es-CL" altLang="es-CL"/>
              <a:pPr/>
              <a:t>10</a:t>
            </a:fld>
            <a:endParaRPr lang="es-CL" altLang="es-CL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B3A8F3-A828-41A3-B7F8-CBFF57050659}" type="slidenum">
              <a:rPr lang="es-CL" altLang="es-CL"/>
              <a:pPr/>
              <a:t>11</a:t>
            </a:fld>
            <a:endParaRPr lang="es-CL" altLang="es-CL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D1D70F-A93A-4105-972D-91865AF745FE}" type="slidenum">
              <a:rPr lang="es-CL" altLang="es-CL"/>
              <a:pPr/>
              <a:t>2</a:t>
            </a:fld>
            <a:endParaRPr lang="es-CL" altLang="es-CL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71C191-19EB-4420-807E-53889DFCB5B3}" type="slidenum">
              <a:rPr lang="es-CL" altLang="es-CL"/>
              <a:pPr/>
              <a:t>3</a:t>
            </a:fld>
            <a:endParaRPr lang="es-CL" altLang="es-CL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9FE10B-1B9C-4177-A39C-D7064AF356D4}" type="slidenum">
              <a:rPr lang="es-CL" altLang="es-CL"/>
              <a:pPr/>
              <a:t>4</a:t>
            </a:fld>
            <a:endParaRPr lang="es-CL" altLang="es-CL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C0923B-519C-4C04-8E03-3A7B5B37FC47}" type="slidenum">
              <a:rPr lang="es-CL" altLang="es-CL"/>
              <a:pPr/>
              <a:t>5</a:t>
            </a:fld>
            <a:endParaRPr lang="es-CL" altLang="es-CL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BD4273-A6D1-4942-A6C4-C8FD0EA07208}" type="slidenum">
              <a:rPr lang="es-CL" altLang="es-CL"/>
              <a:pPr/>
              <a:t>6</a:t>
            </a:fld>
            <a:endParaRPr lang="es-CL" altLang="es-CL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167CD7-0802-457D-90FB-BA4D74008C05}" type="slidenum">
              <a:rPr lang="es-CL" altLang="es-CL"/>
              <a:pPr/>
              <a:t>7</a:t>
            </a:fld>
            <a:endParaRPr lang="es-CL" altLang="es-CL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05BCB-03E6-4D43-9BC9-0D3AC2FB3DC0}" type="slidenum">
              <a:rPr lang="es-CL" altLang="es-CL"/>
              <a:pPr/>
              <a:t>8</a:t>
            </a:fld>
            <a:endParaRPr lang="es-CL" altLang="es-CL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A982F9-B6B9-48C0-B734-52140E008645}" type="slidenum">
              <a:rPr lang="es-CL" altLang="es-CL"/>
              <a:pPr/>
              <a:t>9</a:t>
            </a:fld>
            <a:endParaRPr lang="es-CL" altLang="es-CL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75B31B-569C-4AA7-8CAA-121BEFA731A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5960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070644-55A7-47EA-A7E9-F0CEDB00287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29793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E3CCEC-2EAF-4836-B196-7CD34E4C4DA6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643605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D67EEBC9-831B-4DA7-A947-CF6DBD29E84D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8452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657D39-6C3F-43DE-B022-DCDE66D80073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7000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01880B-7178-48ED-B900-7B85E7962292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598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D7F191-004C-4115-90F9-5E8817605AC4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5129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7A4DD4-0043-4659-8591-AC8293F0A93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11012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4017CE-9C9A-49FD-B189-16DE8E3816F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3885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0915E4-0F54-4934-9EA7-374904448E48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08946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297E3A-B8C6-48BE-AB56-4CE4EC50E39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4677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4EEDE0-801A-46E6-90BE-1A3176039BF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81532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L" smtClean="0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L" smtClean="0"/>
              <a:t>Pulse para editar el formato de esquema del texto</a:t>
            </a:r>
          </a:p>
          <a:p>
            <a:pPr lvl="1"/>
            <a:r>
              <a:rPr lang="en-GB" altLang="es-CL" smtClean="0"/>
              <a:t>Segundo nivel del esquema</a:t>
            </a:r>
          </a:p>
          <a:p>
            <a:pPr lvl="2"/>
            <a:r>
              <a:rPr lang="en-GB" altLang="es-CL" smtClean="0"/>
              <a:t>Tercer nivel del esquema</a:t>
            </a:r>
          </a:p>
          <a:p>
            <a:pPr lvl="3"/>
            <a:r>
              <a:rPr lang="en-GB" altLang="es-CL" smtClean="0"/>
              <a:t>Cuarto nivel del esquema</a:t>
            </a:r>
          </a:p>
          <a:p>
            <a:pPr lvl="4"/>
            <a:r>
              <a:rPr lang="en-GB" altLang="es-CL" smtClean="0"/>
              <a:t>Quinto nivel del esquema</a:t>
            </a:r>
          </a:p>
          <a:p>
            <a:pPr lvl="4"/>
            <a:r>
              <a:rPr lang="en-GB" altLang="es-CL" smtClean="0"/>
              <a:t>Sexto nivel del esquema</a:t>
            </a:r>
          </a:p>
          <a:p>
            <a:pPr lvl="4"/>
            <a:r>
              <a:rPr lang="en-GB" altLang="es-CL" smtClean="0"/>
              <a:t>Séptimo nivel del esquema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CL" altLang="es-C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CL" alt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937C934-9BE5-40F3-9F3F-36CC47378F61}" type="slidenum">
              <a:rPr lang="es-CL" altLang="es-CL"/>
              <a:pPr/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952750" y="457200"/>
            <a:ext cx="22320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68275"/>
            <a:ext cx="7715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575" y="6113463"/>
            <a:ext cx="9945688" cy="995362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Ins="288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400"/>
              </a:spcBef>
              <a:buClrTx/>
              <a:buFontTx/>
              <a:buNone/>
            </a:pPr>
            <a:r>
              <a:rPr lang="es-CL" altLang="es-CL" sz="2000">
                <a:solidFill>
                  <a:srgbClr val="292929"/>
                </a:solidFill>
                <a:ea typeface="ＭＳ Ｐゴシック" pitchFamily="48" charset="-128"/>
              </a:rPr>
              <a:t> </a:t>
            </a:r>
            <a:r>
              <a:rPr lang="es-CL" altLang="es-CL" sz="2000" b="1">
                <a:solidFill>
                  <a:srgbClr val="FF9900"/>
                </a:solidFill>
                <a:ea typeface="ＭＳ Ｐゴシック" pitchFamily="48" charset="-128"/>
              </a:rPr>
              <a:t>01-06-2016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-92075"/>
            <a:ext cx="259238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9" t="-11911" r="46646"/>
          <a:stretch>
            <a:fillRect/>
          </a:stretch>
        </p:blipFill>
        <p:spPr bwMode="auto">
          <a:xfrm>
            <a:off x="7835900" y="6269038"/>
            <a:ext cx="6175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7189" t="-11911" r="4664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6318250"/>
            <a:ext cx="39211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275388"/>
            <a:ext cx="446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33425" y="2255838"/>
            <a:ext cx="85979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Ins="288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s-CL" altLang="es-CL" sz="3600" b="1">
                <a:solidFill>
                  <a:srgbClr val="32503C"/>
                </a:solidFill>
                <a:ea typeface="ＭＳ Ｐゴシック" pitchFamily="48" charset="-128"/>
              </a:rPr>
              <a:t>Proyecto ForCES: Certificación Forestal de </a:t>
            </a:r>
            <a:r>
              <a:rPr lang="es-CL" altLang="es-CL" sz="3600" b="1">
                <a:solidFill>
                  <a:srgbClr val="009999"/>
                </a:solidFill>
                <a:ea typeface="ＭＳ Ｐゴシック" pitchFamily="48" charset="-128"/>
              </a:rPr>
              <a:t>Servicios Ecositémicos</a:t>
            </a:r>
            <a:r>
              <a:rPr lang="es-CL" altLang="es-CL" sz="3600" b="1">
                <a:solidFill>
                  <a:srgbClr val="32503C"/>
                </a:solidFill>
                <a:ea typeface="ＭＳ Ｐゴシック" pitchFamily="48" charset="-128"/>
              </a:rPr>
              <a:t>: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s-CL" altLang="es-CL" sz="3200" b="1">
                <a:solidFill>
                  <a:srgbClr val="32503C"/>
                </a:solidFill>
                <a:ea typeface="ＭＳ Ｐゴシック" pitchFamily="48" charset="-128"/>
              </a:rPr>
              <a:t>experiencia piloto de manejo y recolección de plantas medicinales nativas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6513" y="6316663"/>
            <a:ext cx="100076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endParaRPr lang="es-CL" altLang="es-CL"/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s-CL" altLang="es-CL"/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s-CL" altLang="es-CL"/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s-CL" altLang="es-CL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8938" y="490538"/>
            <a:ext cx="8861425" cy="373062"/>
          </a:xfrm>
          <a:prstGeom prst="rect">
            <a:avLst/>
          </a:prstGeom>
          <a:solidFill>
            <a:srgbClr val="AEC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s-CL" altLang="es-CL" sz="2400" b="1"/>
              <a:t>GUIA PARA LA RECOLECCIÓN DE PLANTAS MEDICINALES NATIVAS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7" t="4211" r="40846" b="10884"/>
          <a:stretch>
            <a:fillRect/>
          </a:stretch>
        </p:blipFill>
        <p:spPr bwMode="auto">
          <a:xfrm>
            <a:off x="4325938" y="2743200"/>
            <a:ext cx="862012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647" t="4211" r="40846" b="108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2584450"/>
            <a:ext cx="1933575" cy="4103688"/>
          </a:xfrm>
          <a:prstGeom prst="rect">
            <a:avLst/>
          </a:prstGeom>
          <a:noFill/>
          <a:ln w="36000" cap="flat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2584450"/>
            <a:ext cx="2014537" cy="4119563"/>
          </a:xfrm>
          <a:prstGeom prst="rect">
            <a:avLst/>
          </a:prstGeom>
          <a:noFill/>
          <a:ln w="36000" cap="flat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162175" y="1608138"/>
            <a:ext cx="29622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b="1"/>
              <a:t>Fotografía para la identificación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41300" y="5043488"/>
            <a:ext cx="22066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b="1"/>
              <a:t>Cómo se reproduce, algunas recomendaciones para propagar la especie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450138" y="4937125"/>
            <a:ext cx="2149475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b="1"/>
              <a:t>Datos de crecimiento y consideraciones especiales que permiten hacer  recomendaciones de manejo.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b="1"/>
              <a:t> 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450138" y="1566863"/>
            <a:ext cx="23431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b="1"/>
              <a:t>Estado: </a:t>
            </a:r>
            <a:r>
              <a:rPr lang="es-CL" altLang="es-CL"/>
              <a:t>etapa en que se encuentra la planta según la temporada.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b="1"/>
              <a:t>Manejo:</a:t>
            </a:r>
            <a:r>
              <a:rPr lang="es-CL" altLang="es-CL"/>
              <a:t> qué acciones se pueden hacer para fomentar su desarrollo.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b="1"/>
              <a:t>Recolección: </a:t>
            </a:r>
            <a:r>
              <a:rPr lang="es-CL" altLang="es-CL"/>
              <a:t>mejor momento para la planta.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30175" y="3476625"/>
            <a:ext cx="22066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b="1"/>
              <a:t>En qué ambientes se puede encontrar la especie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557588" y="1909763"/>
            <a:ext cx="347662" cy="554037"/>
          </a:xfrm>
          <a:custGeom>
            <a:avLst/>
            <a:gdLst>
              <a:gd name="G0" fmla="+- 968 0 0"/>
              <a:gd name="G1" fmla="+- 55936 0 0"/>
              <a:gd name="G2" fmla="*/ G1 1 G0"/>
              <a:gd name="G3" fmla="*/ 5400 65535 1"/>
              <a:gd name="G4" fmla="+- 34464 0 5400"/>
              <a:gd name="G5" fmla="?: G4 5400 34464"/>
              <a:gd name="G6" fmla="?: G3 0 G4"/>
              <a:gd name="G7" fmla="*/ 5400 65535 1"/>
              <a:gd name="G8" fmla="+- G2 0 5400"/>
              <a:gd name="G9" fmla="?: G8 5400 G2"/>
              <a:gd name="G10" fmla="?: G7 0 G8"/>
              <a:gd name="G11" fmla="*/ G0 G10 1"/>
              <a:gd name="G12" fmla="*/ G11 1 34464"/>
              <a:gd name="G13" fmla="*/ 968 G6 1"/>
              <a:gd name="G14" fmla="*/ G13 1 3392"/>
              <a:gd name="G15" fmla="+- 484 0 0"/>
              <a:gd name="G16" fmla="+- G15 0 G14"/>
              <a:gd name="G17" fmla="+- G15 G14 0"/>
              <a:gd name="G18" fmla="+- 484 0 0"/>
              <a:gd name="G19" fmla="*/ G16 G12 1"/>
              <a:gd name="G20" fmla="*/ G19 1 G18"/>
              <a:gd name="G21" fmla="+- G12 0 G20"/>
              <a:gd name="G22" fmla="+- 1540 0 0"/>
              <a:gd name="G23" fmla="+- 96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84" y="0"/>
                </a:lnTo>
                <a:lnTo>
                  <a:pt x="968" y="0"/>
                </a:lnTo>
                <a:lnTo>
                  <a:pt x="484" y="0"/>
                </a:lnTo>
                <a:lnTo>
                  <a:pt x="484" y="1540"/>
                </a:lnTo>
                <a:lnTo>
                  <a:pt x="484" y="0"/>
                </a:lnTo>
                <a:close/>
              </a:path>
            </a:pathLst>
          </a:custGeom>
          <a:solidFill>
            <a:srgbClr val="FF950E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105025" y="4605338"/>
            <a:ext cx="522288" cy="554037"/>
          </a:xfrm>
          <a:custGeom>
            <a:avLst/>
            <a:gdLst>
              <a:gd name="G0" fmla="+- 1452 0 0"/>
              <a:gd name="G1" fmla="+- 37760 0 0"/>
              <a:gd name="G2" fmla="*/ G1 1 G0"/>
              <a:gd name="G3" fmla="*/ 5400 65535 1"/>
              <a:gd name="G4" fmla="+- 34464 0 5400"/>
              <a:gd name="G5" fmla="?: G4 5400 34464"/>
              <a:gd name="G6" fmla="?: G3 0 G4"/>
              <a:gd name="G7" fmla="*/ 5400 65535 1"/>
              <a:gd name="G8" fmla="+- G2 0 5400"/>
              <a:gd name="G9" fmla="?: G8 5400 G2"/>
              <a:gd name="G10" fmla="?: G7 0 G8"/>
              <a:gd name="G11" fmla="*/ G0 G10 1"/>
              <a:gd name="G12" fmla="*/ G11 1 34464"/>
              <a:gd name="G13" fmla="*/ 1540 G6 1"/>
              <a:gd name="G14" fmla="*/ G13 1 3392"/>
              <a:gd name="G15" fmla="+- 770 0 0"/>
              <a:gd name="G16" fmla="+- G15 0 G14"/>
              <a:gd name="G17" fmla="+- G15 G14 0"/>
              <a:gd name="G18" fmla="+- 770 0 0"/>
              <a:gd name="G19" fmla="*/ G16 G12 1"/>
              <a:gd name="G20" fmla="*/ G19 1 G18"/>
              <a:gd name="G21" fmla="+- G12 0 G20"/>
              <a:gd name="G22" fmla="+- 1452 0 0"/>
              <a:gd name="G23" fmla="+- 154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770"/>
                </a:moveTo>
                <a:lnTo>
                  <a:pt x="0" y="0"/>
                </a:lnTo>
                <a:lnTo>
                  <a:pt x="0" y="770"/>
                </a:lnTo>
                <a:lnTo>
                  <a:pt x="1452" y="770"/>
                </a:lnTo>
                <a:lnTo>
                  <a:pt x="0" y="770"/>
                </a:lnTo>
                <a:lnTo>
                  <a:pt x="0" y="1540"/>
                </a:lnTo>
                <a:close/>
              </a:path>
            </a:pathLst>
          </a:custGeom>
          <a:solidFill>
            <a:srgbClr val="FF950E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2105025" y="5715000"/>
            <a:ext cx="522288" cy="554038"/>
          </a:xfrm>
          <a:custGeom>
            <a:avLst/>
            <a:gdLst>
              <a:gd name="G0" fmla="+- 1452 0 0"/>
              <a:gd name="G1" fmla="+- 37760 0 0"/>
              <a:gd name="G2" fmla="*/ G1 1 G0"/>
              <a:gd name="G3" fmla="*/ 5400 65535 1"/>
              <a:gd name="G4" fmla="+- 34464 0 5400"/>
              <a:gd name="G5" fmla="?: G4 5400 34464"/>
              <a:gd name="G6" fmla="?: G3 0 G4"/>
              <a:gd name="G7" fmla="*/ 5400 65535 1"/>
              <a:gd name="G8" fmla="+- G2 0 5400"/>
              <a:gd name="G9" fmla="?: G8 5400 G2"/>
              <a:gd name="G10" fmla="?: G7 0 G8"/>
              <a:gd name="G11" fmla="*/ G0 G10 1"/>
              <a:gd name="G12" fmla="*/ G11 1 34464"/>
              <a:gd name="G13" fmla="*/ 1540 G6 1"/>
              <a:gd name="G14" fmla="*/ G13 1 3392"/>
              <a:gd name="G15" fmla="+- 770 0 0"/>
              <a:gd name="G16" fmla="+- G15 0 G14"/>
              <a:gd name="G17" fmla="+- G15 G14 0"/>
              <a:gd name="G18" fmla="+- 770 0 0"/>
              <a:gd name="G19" fmla="*/ G16 G12 1"/>
              <a:gd name="G20" fmla="*/ G19 1 G18"/>
              <a:gd name="G21" fmla="+- G12 0 G20"/>
              <a:gd name="G22" fmla="+- 1452 0 0"/>
              <a:gd name="G23" fmla="+- 154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770"/>
                </a:moveTo>
                <a:lnTo>
                  <a:pt x="0" y="0"/>
                </a:lnTo>
                <a:lnTo>
                  <a:pt x="0" y="770"/>
                </a:lnTo>
                <a:lnTo>
                  <a:pt x="1452" y="770"/>
                </a:lnTo>
                <a:lnTo>
                  <a:pt x="0" y="770"/>
                </a:lnTo>
                <a:lnTo>
                  <a:pt x="0" y="1540"/>
                </a:lnTo>
                <a:close/>
              </a:path>
            </a:pathLst>
          </a:custGeom>
          <a:solidFill>
            <a:srgbClr val="FF950E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100888" y="3257550"/>
            <a:ext cx="347662" cy="474663"/>
          </a:xfrm>
          <a:custGeom>
            <a:avLst/>
            <a:gdLst>
              <a:gd name="G0" fmla="+- 967 0 0"/>
              <a:gd name="G1" fmla="+- 34400 0 0"/>
              <a:gd name="G2" fmla="*/ G1 1 G0"/>
              <a:gd name="G3" fmla="*/ 16200 65535 1"/>
              <a:gd name="G4" fmla="+- 34464 0 16200"/>
              <a:gd name="G5" fmla="?: G4 16200 34464"/>
              <a:gd name="G6" fmla="?: G3 0 G4"/>
              <a:gd name="G7" fmla="*/ 5400 65535 1"/>
              <a:gd name="G8" fmla="+- G2 0 5400"/>
              <a:gd name="G9" fmla="?: G8 5400 G2"/>
              <a:gd name="G10" fmla="?: G7 0 G8"/>
              <a:gd name="G11" fmla="*/ G0 G10 1"/>
              <a:gd name="G12" fmla="*/ G11 1 34464"/>
              <a:gd name="G13" fmla="+- 967 0 G12"/>
              <a:gd name="G14" fmla="*/ 1320 G6 1"/>
              <a:gd name="G15" fmla="*/ G14 1 3392"/>
              <a:gd name="G16" fmla="+- 660 0 0"/>
              <a:gd name="G17" fmla="+- G16 0 G15"/>
              <a:gd name="G18" fmla="+- G16 G15 0"/>
              <a:gd name="G19" fmla="+- 660 0 0"/>
              <a:gd name="G20" fmla="*/ G17 G12 1"/>
              <a:gd name="G21" fmla="*/ G20 1 G19"/>
              <a:gd name="G22" fmla="+- G13 G21 0"/>
              <a:gd name="G23" fmla="+- 1320 0 0"/>
              <a:gd name="G24" fmla="+- 96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660"/>
                </a:moveTo>
                <a:lnTo>
                  <a:pt x="967" y="660"/>
                </a:lnTo>
                <a:lnTo>
                  <a:pt x="967" y="0"/>
                </a:lnTo>
                <a:lnTo>
                  <a:pt x="967" y="660"/>
                </a:lnTo>
                <a:lnTo>
                  <a:pt x="967" y="1320"/>
                </a:lnTo>
                <a:lnTo>
                  <a:pt x="967" y="660"/>
                </a:lnTo>
                <a:lnTo>
                  <a:pt x="0" y="660"/>
                </a:lnTo>
                <a:close/>
              </a:path>
            </a:pathLst>
          </a:custGeom>
          <a:solidFill>
            <a:srgbClr val="FF950E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7043738" y="5159375"/>
            <a:ext cx="347662" cy="474663"/>
          </a:xfrm>
          <a:custGeom>
            <a:avLst/>
            <a:gdLst>
              <a:gd name="G0" fmla="+- 967 0 0"/>
              <a:gd name="G1" fmla="+- 34400 0 0"/>
              <a:gd name="G2" fmla="*/ G1 1 G0"/>
              <a:gd name="G3" fmla="*/ 16200 65535 1"/>
              <a:gd name="G4" fmla="+- 34464 0 16200"/>
              <a:gd name="G5" fmla="?: G4 16200 34464"/>
              <a:gd name="G6" fmla="?: G3 0 G4"/>
              <a:gd name="G7" fmla="*/ 5400 65535 1"/>
              <a:gd name="G8" fmla="+- G2 0 5400"/>
              <a:gd name="G9" fmla="?: G8 5400 G2"/>
              <a:gd name="G10" fmla="?: G7 0 G8"/>
              <a:gd name="G11" fmla="*/ G0 G10 1"/>
              <a:gd name="G12" fmla="*/ G11 1 34464"/>
              <a:gd name="G13" fmla="+- 967 0 G12"/>
              <a:gd name="G14" fmla="*/ 1320 G6 1"/>
              <a:gd name="G15" fmla="*/ G14 1 3392"/>
              <a:gd name="G16" fmla="+- 660 0 0"/>
              <a:gd name="G17" fmla="+- G16 0 G15"/>
              <a:gd name="G18" fmla="+- G16 G15 0"/>
              <a:gd name="G19" fmla="+- 660 0 0"/>
              <a:gd name="G20" fmla="*/ G17 G12 1"/>
              <a:gd name="G21" fmla="*/ G20 1 G19"/>
              <a:gd name="G22" fmla="+- G13 G21 0"/>
              <a:gd name="G23" fmla="+- 1320 0 0"/>
              <a:gd name="G24" fmla="+- 96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660"/>
                </a:moveTo>
                <a:lnTo>
                  <a:pt x="967" y="660"/>
                </a:lnTo>
                <a:lnTo>
                  <a:pt x="967" y="0"/>
                </a:lnTo>
                <a:lnTo>
                  <a:pt x="967" y="660"/>
                </a:lnTo>
                <a:lnTo>
                  <a:pt x="967" y="1320"/>
                </a:lnTo>
                <a:lnTo>
                  <a:pt x="967" y="660"/>
                </a:lnTo>
                <a:lnTo>
                  <a:pt x="0" y="660"/>
                </a:lnTo>
                <a:close/>
              </a:path>
            </a:pathLst>
          </a:custGeom>
          <a:solidFill>
            <a:srgbClr val="FF950E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2047875" y="3495675"/>
            <a:ext cx="522288" cy="554038"/>
          </a:xfrm>
          <a:custGeom>
            <a:avLst/>
            <a:gdLst>
              <a:gd name="G0" fmla="+- 1451 0 0"/>
              <a:gd name="G1" fmla="+- 3296 0 0"/>
              <a:gd name="G2" fmla="*/ G1 1 G0"/>
              <a:gd name="G3" fmla="*/ 5400 65535 1"/>
              <a:gd name="G4" fmla="+- 34464 0 5400"/>
              <a:gd name="G5" fmla="?: G4 5400 34464"/>
              <a:gd name="G6" fmla="?: G3 0 G4"/>
              <a:gd name="G7" fmla="*/ 5400 65535 1"/>
              <a:gd name="G8" fmla="+- G2 0 5400"/>
              <a:gd name="G9" fmla="?: G8 5400 G2"/>
              <a:gd name="G10" fmla="?: G7 0 G8"/>
              <a:gd name="G11" fmla="*/ G0 G10 1"/>
              <a:gd name="G12" fmla="*/ G11 1 34464"/>
              <a:gd name="G13" fmla="*/ 1540 G6 1"/>
              <a:gd name="G14" fmla="*/ G13 1 3392"/>
              <a:gd name="G15" fmla="+- 770 0 0"/>
              <a:gd name="G16" fmla="+- G15 0 G14"/>
              <a:gd name="G17" fmla="+- G15 G14 0"/>
              <a:gd name="G18" fmla="+- 770 0 0"/>
              <a:gd name="G19" fmla="*/ G16 G12 1"/>
              <a:gd name="G20" fmla="*/ G19 1 G18"/>
              <a:gd name="G21" fmla="+- G12 0 G20"/>
              <a:gd name="G22" fmla="+- 1451 0 0"/>
              <a:gd name="G23" fmla="+- 154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770"/>
                </a:moveTo>
                <a:lnTo>
                  <a:pt x="0" y="0"/>
                </a:lnTo>
                <a:lnTo>
                  <a:pt x="0" y="770"/>
                </a:lnTo>
                <a:lnTo>
                  <a:pt x="1451" y="770"/>
                </a:lnTo>
                <a:lnTo>
                  <a:pt x="0" y="770"/>
                </a:lnTo>
                <a:lnTo>
                  <a:pt x="0" y="1540"/>
                </a:lnTo>
                <a:close/>
              </a:path>
            </a:pathLst>
          </a:custGeom>
          <a:solidFill>
            <a:srgbClr val="FF950E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130175" y="2366963"/>
            <a:ext cx="2206625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b="1"/>
              <a:t>Estatus de conservación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20725" y="287338"/>
            <a:ext cx="4679950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s-CL" altLang="es-CL" sz="2800"/>
              <a:t>MUCHAS GRACIAS!</a:t>
            </a:r>
            <a:br>
              <a:rPr lang="es-CL" altLang="es-CL" sz="2800"/>
            </a:br>
            <a:r>
              <a:rPr lang="es-CL" altLang="es-CL" sz="2800"/>
              <a:t>CHALTUMAY!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3455988"/>
            <a:ext cx="5400675" cy="404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95400"/>
            <a:ext cx="4079875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01600"/>
            <a:ext cx="4248150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49350"/>
            <a:ext cx="9791700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-122238"/>
            <a:ext cx="1800225" cy="127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50244" r="44778" b="42960"/>
          <a:stretch>
            <a:fillRect/>
          </a:stretch>
        </p:blipFill>
        <p:spPr bwMode="auto">
          <a:xfrm>
            <a:off x="7008813" y="11113"/>
            <a:ext cx="30226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502" t="50244" r="44778" b="429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7638" y="215900"/>
            <a:ext cx="67643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s-CL" altLang="es-CL" sz="3200"/>
              <a:t>Antecedentes generales del proyecto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513" y="3384550"/>
            <a:ext cx="10004425" cy="10048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s-CL" altLang="es-CL" sz="2000" b="1">
                <a:solidFill>
                  <a:srgbClr val="FF9A4A"/>
                </a:solidFill>
                <a:latin typeface="Futura Condensed" charset="0"/>
                <a:ea typeface="ＭＳ Ｐゴシック" pitchFamily="48" charset="-128"/>
              </a:rPr>
              <a:t>Características: </a:t>
            </a:r>
            <a:r>
              <a:rPr lang="es-CL" altLang="es-CL" sz="2000">
                <a:solidFill>
                  <a:srgbClr val="65653C"/>
                </a:solidFill>
                <a:latin typeface="Futura Condensed" charset="0"/>
                <a:ea typeface="ＭＳ Ｐゴシック" pitchFamily="48" charset="-128"/>
              </a:rPr>
              <a:t>sitio bajo presión rural, bosque nativo de protección y plantación comercial. Presencia de pueblos indígenas y comunidades campesinas.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92388" y="1439863"/>
            <a:ext cx="7415212" cy="1008062"/>
          </a:xfrm>
          <a:prstGeom prst="rect">
            <a:avLst/>
          </a:prstGeom>
          <a:solidFill>
            <a:srgbClr val="C4F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20" tIns="39960" rIns="79920" bIns="3996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s-CL" altLang="es-CL" sz="2000" b="1">
                <a:solidFill>
                  <a:srgbClr val="FF9A4A"/>
                </a:solidFill>
                <a:latin typeface="Futura Condensed" charset="0"/>
                <a:ea typeface="ＭＳ Ｐゴシック" pitchFamily="48" charset="-128"/>
              </a:rPr>
              <a:t>Participantes Locales:  </a:t>
            </a:r>
            <a:r>
              <a:rPr lang="es-CL" altLang="es-CL" sz="2000">
                <a:solidFill>
                  <a:srgbClr val="65653C"/>
                </a:solidFill>
                <a:latin typeface="Futura Condensed" charset="0"/>
                <a:ea typeface="ＭＳ Ｐゴシック" pitchFamily="48" charset="-128"/>
              </a:rPr>
              <a:t>comunidades indígenas y recolectores vecinos a los predios, agentes de salud local,  Municipalidad de Nueva Imperial, Centro de Medicina Mapuche Hospital intercultural de Nueva Imperial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92388" y="2592388"/>
            <a:ext cx="7380287" cy="647700"/>
          </a:xfrm>
          <a:prstGeom prst="rect">
            <a:avLst/>
          </a:prstGeom>
          <a:solidFill>
            <a:srgbClr val="C4F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920" tIns="39960" rIns="79920" bIns="39960"/>
          <a:lstStyle>
            <a:lvl1pPr marL="381000" indent="-373063">
              <a:tabLst>
                <a:tab pos="381000" algn="l"/>
                <a:tab pos="828675" algn="l"/>
                <a:tab pos="1277938" algn="l"/>
                <a:tab pos="1727200" algn="l"/>
                <a:tab pos="2176463" algn="l"/>
                <a:tab pos="2625725" algn="l"/>
                <a:tab pos="3074988" algn="l"/>
                <a:tab pos="3524250" algn="l"/>
                <a:tab pos="3973513" algn="l"/>
                <a:tab pos="4422775" algn="l"/>
                <a:tab pos="4872038" algn="l"/>
                <a:tab pos="5321300" algn="l"/>
                <a:tab pos="5770563" algn="l"/>
                <a:tab pos="6219825" algn="l"/>
                <a:tab pos="6669088" algn="l"/>
                <a:tab pos="7118350" algn="l"/>
                <a:tab pos="7567613" algn="l"/>
                <a:tab pos="8016875" algn="l"/>
                <a:tab pos="8466138" algn="l"/>
                <a:tab pos="8915400" algn="l"/>
                <a:tab pos="9364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81000" algn="l"/>
                <a:tab pos="828675" algn="l"/>
                <a:tab pos="1277938" algn="l"/>
                <a:tab pos="1727200" algn="l"/>
                <a:tab pos="2176463" algn="l"/>
                <a:tab pos="2625725" algn="l"/>
                <a:tab pos="3074988" algn="l"/>
                <a:tab pos="3524250" algn="l"/>
                <a:tab pos="3973513" algn="l"/>
                <a:tab pos="4422775" algn="l"/>
                <a:tab pos="4872038" algn="l"/>
                <a:tab pos="5321300" algn="l"/>
                <a:tab pos="5770563" algn="l"/>
                <a:tab pos="6219825" algn="l"/>
                <a:tab pos="6669088" algn="l"/>
                <a:tab pos="7118350" algn="l"/>
                <a:tab pos="7567613" algn="l"/>
                <a:tab pos="8016875" algn="l"/>
                <a:tab pos="8466138" algn="l"/>
                <a:tab pos="8915400" algn="l"/>
                <a:tab pos="9364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81000" algn="l"/>
                <a:tab pos="828675" algn="l"/>
                <a:tab pos="1277938" algn="l"/>
                <a:tab pos="1727200" algn="l"/>
                <a:tab pos="2176463" algn="l"/>
                <a:tab pos="2625725" algn="l"/>
                <a:tab pos="3074988" algn="l"/>
                <a:tab pos="3524250" algn="l"/>
                <a:tab pos="3973513" algn="l"/>
                <a:tab pos="4422775" algn="l"/>
                <a:tab pos="4872038" algn="l"/>
                <a:tab pos="5321300" algn="l"/>
                <a:tab pos="5770563" algn="l"/>
                <a:tab pos="6219825" algn="l"/>
                <a:tab pos="6669088" algn="l"/>
                <a:tab pos="7118350" algn="l"/>
                <a:tab pos="7567613" algn="l"/>
                <a:tab pos="8016875" algn="l"/>
                <a:tab pos="8466138" algn="l"/>
                <a:tab pos="8915400" algn="l"/>
                <a:tab pos="9364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81000" algn="l"/>
                <a:tab pos="828675" algn="l"/>
                <a:tab pos="1277938" algn="l"/>
                <a:tab pos="1727200" algn="l"/>
                <a:tab pos="2176463" algn="l"/>
                <a:tab pos="2625725" algn="l"/>
                <a:tab pos="3074988" algn="l"/>
                <a:tab pos="3524250" algn="l"/>
                <a:tab pos="3973513" algn="l"/>
                <a:tab pos="4422775" algn="l"/>
                <a:tab pos="4872038" algn="l"/>
                <a:tab pos="5321300" algn="l"/>
                <a:tab pos="5770563" algn="l"/>
                <a:tab pos="6219825" algn="l"/>
                <a:tab pos="6669088" algn="l"/>
                <a:tab pos="7118350" algn="l"/>
                <a:tab pos="7567613" algn="l"/>
                <a:tab pos="8016875" algn="l"/>
                <a:tab pos="8466138" algn="l"/>
                <a:tab pos="8915400" algn="l"/>
                <a:tab pos="9364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81000" algn="l"/>
                <a:tab pos="828675" algn="l"/>
                <a:tab pos="1277938" algn="l"/>
                <a:tab pos="1727200" algn="l"/>
                <a:tab pos="2176463" algn="l"/>
                <a:tab pos="2625725" algn="l"/>
                <a:tab pos="3074988" algn="l"/>
                <a:tab pos="3524250" algn="l"/>
                <a:tab pos="3973513" algn="l"/>
                <a:tab pos="4422775" algn="l"/>
                <a:tab pos="4872038" algn="l"/>
                <a:tab pos="5321300" algn="l"/>
                <a:tab pos="5770563" algn="l"/>
                <a:tab pos="6219825" algn="l"/>
                <a:tab pos="6669088" algn="l"/>
                <a:tab pos="7118350" algn="l"/>
                <a:tab pos="7567613" algn="l"/>
                <a:tab pos="8016875" algn="l"/>
                <a:tab pos="8466138" algn="l"/>
                <a:tab pos="8915400" algn="l"/>
                <a:tab pos="9364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1000" algn="l"/>
                <a:tab pos="828675" algn="l"/>
                <a:tab pos="1277938" algn="l"/>
                <a:tab pos="1727200" algn="l"/>
                <a:tab pos="2176463" algn="l"/>
                <a:tab pos="2625725" algn="l"/>
                <a:tab pos="3074988" algn="l"/>
                <a:tab pos="3524250" algn="l"/>
                <a:tab pos="3973513" algn="l"/>
                <a:tab pos="4422775" algn="l"/>
                <a:tab pos="4872038" algn="l"/>
                <a:tab pos="5321300" algn="l"/>
                <a:tab pos="5770563" algn="l"/>
                <a:tab pos="6219825" algn="l"/>
                <a:tab pos="6669088" algn="l"/>
                <a:tab pos="7118350" algn="l"/>
                <a:tab pos="7567613" algn="l"/>
                <a:tab pos="8016875" algn="l"/>
                <a:tab pos="8466138" algn="l"/>
                <a:tab pos="8915400" algn="l"/>
                <a:tab pos="9364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1000" algn="l"/>
                <a:tab pos="828675" algn="l"/>
                <a:tab pos="1277938" algn="l"/>
                <a:tab pos="1727200" algn="l"/>
                <a:tab pos="2176463" algn="l"/>
                <a:tab pos="2625725" algn="l"/>
                <a:tab pos="3074988" algn="l"/>
                <a:tab pos="3524250" algn="l"/>
                <a:tab pos="3973513" algn="l"/>
                <a:tab pos="4422775" algn="l"/>
                <a:tab pos="4872038" algn="l"/>
                <a:tab pos="5321300" algn="l"/>
                <a:tab pos="5770563" algn="l"/>
                <a:tab pos="6219825" algn="l"/>
                <a:tab pos="6669088" algn="l"/>
                <a:tab pos="7118350" algn="l"/>
                <a:tab pos="7567613" algn="l"/>
                <a:tab pos="8016875" algn="l"/>
                <a:tab pos="8466138" algn="l"/>
                <a:tab pos="8915400" algn="l"/>
                <a:tab pos="9364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1000" algn="l"/>
                <a:tab pos="828675" algn="l"/>
                <a:tab pos="1277938" algn="l"/>
                <a:tab pos="1727200" algn="l"/>
                <a:tab pos="2176463" algn="l"/>
                <a:tab pos="2625725" algn="l"/>
                <a:tab pos="3074988" algn="l"/>
                <a:tab pos="3524250" algn="l"/>
                <a:tab pos="3973513" algn="l"/>
                <a:tab pos="4422775" algn="l"/>
                <a:tab pos="4872038" algn="l"/>
                <a:tab pos="5321300" algn="l"/>
                <a:tab pos="5770563" algn="l"/>
                <a:tab pos="6219825" algn="l"/>
                <a:tab pos="6669088" algn="l"/>
                <a:tab pos="7118350" algn="l"/>
                <a:tab pos="7567613" algn="l"/>
                <a:tab pos="8016875" algn="l"/>
                <a:tab pos="8466138" algn="l"/>
                <a:tab pos="8915400" algn="l"/>
                <a:tab pos="9364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1000" algn="l"/>
                <a:tab pos="828675" algn="l"/>
                <a:tab pos="1277938" algn="l"/>
                <a:tab pos="1727200" algn="l"/>
                <a:tab pos="2176463" algn="l"/>
                <a:tab pos="2625725" algn="l"/>
                <a:tab pos="3074988" algn="l"/>
                <a:tab pos="3524250" algn="l"/>
                <a:tab pos="3973513" algn="l"/>
                <a:tab pos="4422775" algn="l"/>
                <a:tab pos="4872038" algn="l"/>
                <a:tab pos="5321300" algn="l"/>
                <a:tab pos="5770563" algn="l"/>
                <a:tab pos="6219825" algn="l"/>
                <a:tab pos="6669088" algn="l"/>
                <a:tab pos="7118350" algn="l"/>
                <a:tab pos="7567613" algn="l"/>
                <a:tab pos="8016875" algn="l"/>
                <a:tab pos="8466138" algn="l"/>
                <a:tab pos="8915400" algn="l"/>
                <a:tab pos="9364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s-CL" altLang="es-CL">
                <a:solidFill>
                  <a:srgbClr val="65653C"/>
                </a:solidFill>
                <a:latin typeface="Calibri" charset="0"/>
                <a:ea typeface="ＭＳ Ｐゴシック" pitchFamily="48" charset="-128"/>
              </a:rPr>
              <a:t> </a:t>
            </a:r>
            <a:r>
              <a:rPr lang="es-CL" altLang="es-CL" sz="2000" b="1">
                <a:solidFill>
                  <a:srgbClr val="FF9A4A"/>
                </a:solidFill>
                <a:latin typeface="Futura Condensed" charset="0"/>
                <a:ea typeface="ＭＳ Ｐゴシック" pitchFamily="48" charset="-128"/>
              </a:rPr>
              <a:t>Unidades Ejecutoras:</a:t>
            </a:r>
            <a:r>
              <a:rPr lang="es-CL" altLang="es-CL" b="1">
                <a:solidFill>
                  <a:srgbClr val="65653C"/>
                </a:solidFill>
                <a:ea typeface="ＭＳ Ｐゴシック" pitchFamily="48" charset="-128"/>
              </a:rPr>
              <a:t>  </a:t>
            </a:r>
            <a:r>
              <a:rPr lang="es-CL" altLang="es-CL" sz="2000">
                <a:solidFill>
                  <a:srgbClr val="65653C"/>
                </a:solidFill>
                <a:latin typeface="Futura Condensed" charset="0"/>
                <a:ea typeface="ＭＳ Ｐゴシック" pitchFamily="48" charset="-128"/>
              </a:rPr>
              <a:t>FSC-Chile, Bosques Cautín, Forestal Mininco y DAS.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633663" y="898525"/>
            <a:ext cx="6019800" cy="3952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s-CL" altLang="es-CL" sz="2000" b="1">
                <a:solidFill>
                  <a:srgbClr val="FF9A4A"/>
                </a:solidFill>
                <a:latin typeface="Futura Condensed" charset="0"/>
                <a:ea typeface="ＭＳ Ｐゴシック" pitchFamily="48" charset="-128"/>
              </a:rPr>
              <a:t>Sitio Imperial Cholchol:</a:t>
            </a:r>
            <a:r>
              <a:rPr lang="es-CL" altLang="es-CL" sz="2000">
                <a:solidFill>
                  <a:srgbClr val="FF9A4A"/>
                </a:solidFill>
                <a:latin typeface="Futura Condensed" charset="0"/>
                <a:ea typeface="ＭＳ Ｐゴシック" pitchFamily="48" charset="-128"/>
              </a:rPr>
              <a:t>  </a:t>
            </a:r>
            <a:r>
              <a:rPr lang="es-CL" altLang="es-CL" sz="2000">
                <a:solidFill>
                  <a:srgbClr val="65653C"/>
                </a:solidFill>
                <a:latin typeface="Futura Condensed" charset="0"/>
                <a:ea typeface="ＭＳ Ｐゴシック" pitchFamily="48" charset="-128"/>
              </a:rPr>
              <a:t>385 ha; Conservación Biodiversidad.</a:t>
            </a:r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287338" y="1116013"/>
            <a:ext cx="2224087" cy="2209800"/>
            <a:chOff x="181" y="703"/>
            <a:chExt cx="1401" cy="1392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703"/>
              <a:ext cx="1401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289"/>
            <a:stretch>
              <a:fillRect/>
            </a:stretch>
          </p:blipFill>
          <p:spPr bwMode="auto">
            <a:xfrm>
              <a:off x="181" y="703"/>
              <a:ext cx="1359" cy="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4328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289050" y="4097338"/>
            <a:ext cx="7366000" cy="30226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s-CL" altLang="es-CL" sz="2400" b="1">
                <a:solidFill>
                  <a:srgbClr val="FF6666"/>
                </a:solidFill>
                <a:latin typeface="Futura Condensed" charset="0"/>
                <a:ea typeface="ＭＳ Ｐゴシック" pitchFamily="48" charset="-128"/>
              </a:rPr>
              <a:t>Metodología</a:t>
            </a:r>
            <a:r>
              <a:rPr lang="es-CL" altLang="es-CL" sz="2000" b="1">
                <a:solidFill>
                  <a:srgbClr val="FF9A4A"/>
                </a:solidFill>
                <a:latin typeface="Futura Condensed" charset="0"/>
                <a:ea typeface="ＭＳ Ｐゴシック" pitchFamily="48" charset="-128"/>
              </a:rPr>
              <a:t>: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s-CL" altLang="es-CL" sz="2000" b="1">
                <a:solidFill>
                  <a:srgbClr val="FF9A4A"/>
                </a:solidFill>
                <a:latin typeface="Futura Condensed" charset="0"/>
                <a:ea typeface="ＭＳ Ｐゴシック" pitchFamily="48" charset="-128"/>
              </a:rPr>
              <a:t> Identificación usuarios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s-CL" altLang="es-CL" sz="2000" b="1">
                <a:solidFill>
                  <a:srgbClr val="FF9A4A"/>
                </a:solidFill>
                <a:latin typeface="Futura Condensed" charset="0"/>
                <a:ea typeface="ＭＳ Ｐゴシック" pitchFamily="48" charset="-128"/>
              </a:rPr>
              <a:t>Amenazas y atributos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s-CL" altLang="es-CL" sz="2000" b="1">
                <a:solidFill>
                  <a:srgbClr val="FF9A4A"/>
                </a:solidFill>
                <a:latin typeface="Futura Condensed" charset="0"/>
                <a:ea typeface="ＭＳ Ｐゴシック" pitchFamily="48" charset="-128"/>
              </a:rPr>
              <a:t>Conformación Mesa de trabajo local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s-CL" altLang="es-CL" sz="2000" b="1">
                <a:solidFill>
                  <a:srgbClr val="FF9A4A"/>
                </a:solidFill>
                <a:latin typeface="Futura Condensed" charset="0"/>
                <a:ea typeface="ＭＳ Ｐゴシック" pitchFamily="48" charset="-128"/>
              </a:rPr>
              <a:t>Priorización de especies 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s-CL" altLang="es-CL" sz="2000" b="1">
                <a:solidFill>
                  <a:srgbClr val="FF9A4A"/>
                </a:solidFill>
                <a:latin typeface="Futura Condensed" charset="0"/>
                <a:ea typeface="ＭＳ Ｐゴシック" pitchFamily="48" charset="-128"/>
              </a:rPr>
              <a:t>Plan de Manejo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s-CL" altLang="es-CL" sz="2000" b="1">
                <a:solidFill>
                  <a:srgbClr val="FF9A4A"/>
                </a:solidFill>
                <a:latin typeface="Futura Condensed" charset="0"/>
                <a:ea typeface="ＭＳ Ｐゴシック" pitchFamily="48" charset="-128"/>
              </a:rPr>
              <a:t>Monitoreo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s-CL" altLang="es-CL" sz="3200"/>
              <a:t>Mesa para la conservación y manejo de plantas medicinales tradicionales Araucanía Costa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666875"/>
            <a:ext cx="77438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64275"/>
            <a:ext cx="10668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619125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6229350"/>
            <a:ext cx="784225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6119813"/>
            <a:ext cx="92551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6235700"/>
            <a:ext cx="11588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264275"/>
            <a:ext cx="866775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169025"/>
            <a:ext cx="1008062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638925" y="215900"/>
            <a:ext cx="31527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sz="3600" i="1">
                <a:solidFill>
                  <a:srgbClr val="0000CC"/>
                </a:solidFill>
                <a:latin typeface="Century Gothic" charset="0"/>
              </a:rPr>
              <a:t>Kutra</a:t>
            </a:r>
            <a:r>
              <a:rPr lang="es-CL" altLang="es-CL" sz="3600">
                <a:solidFill>
                  <a:srgbClr val="0000CC"/>
                </a:solidFill>
                <a:latin typeface="Century Gothic" charset="0"/>
              </a:rPr>
              <a:t>n </a:t>
            </a:r>
            <a:r>
              <a:rPr lang="es-CL" altLang="es-CL" sz="2600">
                <a:solidFill>
                  <a:srgbClr val="0000CC"/>
                </a:solidFill>
                <a:latin typeface="Century Gothic" charset="0"/>
              </a:rPr>
              <a:t>(enfermedad)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119813" y="2519363"/>
            <a:ext cx="3240087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s-CL" altLang="es-CL" sz="2200" b="1">
                <a:solidFill>
                  <a:srgbClr val="0000CC"/>
                </a:solidFill>
                <a:latin typeface="Century Gothic" charset="0"/>
              </a:rPr>
              <a:t>Espirituales:</a:t>
            </a:r>
            <a:r>
              <a:rPr lang="es-CL" altLang="es-CL" sz="2200">
                <a:solidFill>
                  <a:srgbClr val="0000CC"/>
                </a:solidFill>
                <a:latin typeface="Century Gothic" charset="0"/>
              </a:rPr>
              <a:t> desequilibrio  del pensamiento de la persona.</a:t>
            </a:r>
          </a:p>
          <a:p>
            <a:pPr algn="just" hangingPunct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s-CL" altLang="es-CL" sz="2200" b="1">
                <a:solidFill>
                  <a:srgbClr val="0000CC"/>
                </a:solidFill>
                <a:latin typeface="Century Gothic" charset="0"/>
              </a:rPr>
              <a:t>Psíquico:</a:t>
            </a:r>
            <a:r>
              <a:rPr lang="es-CL" altLang="es-CL" sz="2200">
                <a:solidFill>
                  <a:srgbClr val="0000CC"/>
                </a:solidFill>
                <a:latin typeface="Century Gothic" charset="0"/>
              </a:rPr>
              <a:t> problemas mentales y desequilibrio emocional donde el </a:t>
            </a:r>
            <a:r>
              <a:rPr lang="es-CL" altLang="es-CL" sz="2200" i="1">
                <a:solidFill>
                  <a:srgbClr val="0000CC"/>
                </a:solidFill>
                <a:latin typeface="Century Gothic" charset="0"/>
              </a:rPr>
              <a:t>Che</a:t>
            </a:r>
            <a:r>
              <a:rPr lang="es-CL" altLang="es-CL" sz="2200">
                <a:solidFill>
                  <a:srgbClr val="0000CC"/>
                </a:solidFill>
                <a:latin typeface="Century Gothic" charset="0"/>
              </a:rPr>
              <a:t> puede perder su </a:t>
            </a:r>
            <a:r>
              <a:rPr lang="es-CL" altLang="es-CL" sz="2200" i="1">
                <a:solidFill>
                  <a:srgbClr val="0000CC"/>
                </a:solidFill>
                <a:latin typeface="Century Gothic" charset="0"/>
              </a:rPr>
              <a:t>Ad</a:t>
            </a:r>
            <a:r>
              <a:rPr lang="es-CL" altLang="es-CL" sz="2200">
                <a:solidFill>
                  <a:srgbClr val="0000CC"/>
                </a:solidFill>
                <a:latin typeface="Century Gothic" charset="0"/>
              </a:rPr>
              <a:t> (identidad y característica individual).</a:t>
            </a:r>
          </a:p>
          <a:p>
            <a:pPr algn="just" hangingPunct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s-CL" altLang="es-CL" sz="2200" b="1">
                <a:solidFill>
                  <a:srgbClr val="0000CC"/>
                </a:solidFill>
                <a:latin typeface="Century Gothic" charset="0"/>
              </a:rPr>
              <a:t>Físico</a:t>
            </a:r>
            <a:r>
              <a:rPr lang="es-CL" altLang="es-CL" sz="2200">
                <a:solidFill>
                  <a:srgbClr val="0000CC"/>
                </a:solidFill>
                <a:latin typeface="Century Gothic" charset="0"/>
              </a:rPr>
              <a:t>: Es el dolor en sí, la enfermedad que se siente como dolor en el cuerpo.</a:t>
            </a:r>
          </a:p>
          <a:p>
            <a:pPr algn="just" hangingPunct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s-CL" altLang="es-CL" sz="2200" b="1">
                <a:solidFill>
                  <a:srgbClr val="0000CC"/>
                </a:solidFill>
                <a:latin typeface="Century Gothic" charset="0"/>
              </a:rPr>
              <a:t>Social/  económico:</a:t>
            </a:r>
            <a:r>
              <a:rPr lang="es-CL" altLang="es-CL" sz="2800">
                <a:solidFill>
                  <a:srgbClr val="0000CC"/>
                </a:solidFill>
                <a:latin typeface="Century Gothic" charset="0"/>
              </a:rPr>
              <a:t> </a:t>
            </a:r>
            <a:r>
              <a:rPr lang="es-CL" altLang="es-CL" sz="2200">
                <a:solidFill>
                  <a:srgbClr val="0000CC"/>
                </a:solidFill>
                <a:latin typeface="Century Gothic" charset="0"/>
              </a:rPr>
              <a:t>tierras, ambientales, comunitarios ( </a:t>
            </a:r>
            <a:r>
              <a:rPr lang="es-CL" altLang="es-CL" sz="2200" i="1">
                <a:solidFill>
                  <a:srgbClr val="0000CC"/>
                </a:solidFill>
                <a:latin typeface="Century Gothic" charset="0"/>
              </a:rPr>
              <a:t>lof)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5900" y="431800"/>
            <a:ext cx="38893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sz="2400" b="1">
                <a:solidFill>
                  <a:srgbClr val="002060"/>
                </a:solidFill>
                <a:latin typeface="Century Gothic" charset="0"/>
              </a:rPr>
              <a:t>CONCEPTO DE SALUD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33788" y="1079500"/>
            <a:ext cx="2774950" cy="720725"/>
          </a:xfrm>
          <a:prstGeom prst="rect">
            <a:avLst/>
          </a:prstGeom>
          <a:solidFill>
            <a:srgbClr val="5E9C0C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90000"/>
              </a:lnSpc>
              <a:buClrTx/>
              <a:buFontTx/>
              <a:buNone/>
            </a:pPr>
            <a:r>
              <a:rPr lang="es-CL" altLang="es-CL" b="1">
                <a:solidFill>
                  <a:srgbClr val="404040"/>
                </a:solidFill>
                <a:latin typeface="Century Gothic" charset="0"/>
                <a:cs typeface="Segoe UI" charset="0"/>
              </a:rPr>
              <a:t>Armonía</a:t>
            </a:r>
          </a:p>
          <a:p>
            <a:pPr algn="ctr" hangingPunct="1">
              <a:lnSpc>
                <a:spcPct val="90000"/>
              </a:lnSpc>
              <a:buClrTx/>
              <a:buFontTx/>
              <a:buNone/>
            </a:pPr>
            <a:r>
              <a:rPr lang="es-CL" altLang="es-CL" b="1">
                <a:solidFill>
                  <a:srgbClr val="404040"/>
                </a:solidFill>
                <a:latin typeface="Century Gothic" charset="0"/>
                <a:cs typeface="Segoe UI" charset="0"/>
              </a:rPr>
              <a:t>Equilibrio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483100" y="2016125"/>
            <a:ext cx="485775" cy="792163"/>
          </a:xfrm>
          <a:custGeom>
            <a:avLst/>
            <a:gdLst>
              <a:gd name="G0" fmla="+- 1349 0 0"/>
              <a:gd name="G1" fmla="+- 61184 0 0"/>
              <a:gd name="G2" fmla="*/ G1 1 G0"/>
              <a:gd name="G3" fmla="*/ 50000 65535 1"/>
              <a:gd name="G4" fmla="+- 34464 0 50000"/>
              <a:gd name="G5" fmla="?: G4 50000 34464"/>
              <a:gd name="G6" fmla="?: G3 0 G4"/>
              <a:gd name="G7" fmla="*/ 40768 65535 1"/>
              <a:gd name="G8" fmla="+- G2 0 40768"/>
              <a:gd name="G9" fmla="?: G8 40768 G2"/>
              <a:gd name="G10" fmla="?: G7 0 G8"/>
              <a:gd name="G11" fmla="*/ G0 G10 1"/>
              <a:gd name="G12" fmla="*/ G11 1 34464"/>
              <a:gd name="G13" fmla="+- 2200 0 G12"/>
              <a:gd name="G14" fmla="*/ 1349 G6 1"/>
              <a:gd name="G15" fmla="*/ G14 1 3392"/>
              <a:gd name="G16" fmla="*/ 1 1349 2"/>
              <a:gd name="G17" fmla="+- G16 0 G15"/>
              <a:gd name="G18" fmla="+- G16 G15 0"/>
              <a:gd name="G19" fmla="*/ 1 1349 2"/>
              <a:gd name="G20" fmla="*/ G17 G12 1"/>
              <a:gd name="G21" fmla="*/ G20 1 G19"/>
              <a:gd name="G22" fmla="+- G13 G21 0"/>
              <a:gd name="G23" fmla="+- 2200 0 0"/>
              <a:gd name="G24" fmla="+- 134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200"/>
                </a:moveTo>
                <a:lnTo>
                  <a:pt x="675" y="2200"/>
                </a:lnTo>
                <a:lnTo>
                  <a:pt x="675" y="0"/>
                </a:lnTo>
                <a:lnTo>
                  <a:pt x="675" y="2200"/>
                </a:lnTo>
                <a:lnTo>
                  <a:pt x="1349" y="2200"/>
                </a:lnTo>
                <a:lnTo>
                  <a:pt x="675" y="2200"/>
                </a:lnTo>
                <a:close/>
              </a:path>
            </a:pathLst>
          </a:custGeom>
          <a:solidFill>
            <a:srgbClr val="5E9C0C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2263" y="1660525"/>
            <a:ext cx="3889375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Font typeface="Wingdings" charset="2"/>
              <a:buChar char=""/>
            </a:pPr>
            <a:r>
              <a:rPr lang="es-CL" altLang="es-CL">
                <a:latin typeface="Comic Sans MS" pitchFamily="64" charset="0"/>
              </a:rPr>
              <a:t>   Kümemogen: Buena vida, referido a la persona.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s-CL" altLang="es-CL">
              <a:latin typeface="Comic Sans MS" pitchFamily="64" charset="0"/>
            </a:endParaRPr>
          </a:p>
          <a:p>
            <a:pPr hangingPunct="1">
              <a:lnSpc>
                <a:spcPct val="100000"/>
              </a:lnSpc>
              <a:buFont typeface="Wingdings" charset="2"/>
              <a:buChar char=""/>
            </a:pPr>
            <a:r>
              <a:rPr lang="es-CL" altLang="es-CL">
                <a:latin typeface="Comic Sans MS" pitchFamily="64" charset="0"/>
              </a:rPr>
              <a:t>  Kümefelen: Que estén bien, referido a la familia.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s-CL" altLang="es-CL">
              <a:latin typeface="Comic Sans MS" pitchFamily="64" charset="0"/>
            </a:endParaRPr>
          </a:p>
          <a:p>
            <a:pPr hangingPunct="1">
              <a:lnSpc>
                <a:spcPct val="100000"/>
              </a:lnSpc>
              <a:buFont typeface="Wingdings" charset="2"/>
              <a:buChar char=""/>
            </a:pPr>
            <a:r>
              <a:rPr lang="es-CL" altLang="es-CL">
                <a:latin typeface="Comic Sans MS" pitchFamily="64" charset="0"/>
              </a:rPr>
              <a:t>  Lof, comunidad. 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s-CL" altLang="es-CL">
              <a:latin typeface="Comic Sans MS" pitchFamily="64" charset="0"/>
            </a:endParaRPr>
          </a:p>
          <a:p>
            <a:pPr hangingPunct="1">
              <a:lnSpc>
                <a:spcPct val="100000"/>
              </a:lnSpc>
              <a:buFont typeface="Wingdings" charset="2"/>
              <a:buChar char=""/>
            </a:pPr>
            <a:r>
              <a:rPr lang="es-CL" altLang="es-CL">
                <a:latin typeface="Comic Sans MS" pitchFamily="64" charset="0"/>
              </a:rPr>
              <a:t>   Medio ambiente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527425" y="2879725"/>
            <a:ext cx="2376488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17000"/>
              </a:lnSpc>
              <a:buClrTx/>
              <a:buFontTx/>
              <a:buNone/>
            </a:pPr>
            <a:r>
              <a:rPr lang="es-CL" altLang="es-CL" sz="2000">
                <a:solidFill>
                  <a:srgbClr val="3333FF"/>
                </a:solidFill>
                <a:latin typeface="Comic Sans MS" pitchFamily="64" charset="0"/>
              </a:rPr>
              <a:t>Equilibrio entre las fuerzas naturales</a:t>
            </a:r>
          </a:p>
          <a:p>
            <a:pPr algn="ctr" hangingPunct="1">
              <a:lnSpc>
                <a:spcPct val="117000"/>
              </a:lnSpc>
              <a:buClrTx/>
              <a:buFontTx/>
              <a:buNone/>
            </a:pPr>
            <a:r>
              <a:rPr lang="es-CL" altLang="es-CL" sz="2000">
                <a:solidFill>
                  <a:srgbClr val="3333FF"/>
                </a:solidFill>
                <a:latin typeface="Comic Sans MS" pitchFamily="64" charset="0"/>
              </a:rPr>
              <a:t> y las espirituales entre los individuos</a:t>
            </a:r>
          </a:p>
          <a:p>
            <a:pPr algn="ctr" hangingPunct="1">
              <a:lnSpc>
                <a:spcPct val="117000"/>
              </a:lnSpc>
              <a:buClrTx/>
              <a:buFontTx/>
              <a:buNone/>
            </a:pPr>
            <a:r>
              <a:rPr lang="es-CL" altLang="es-CL" sz="2000">
                <a:solidFill>
                  <a:srgbClr val="3333FF"/>
                </a:solidFill>
                <a:latin typeface="Comic Sans MS" pitchFamily="64" charset="0"/>
              </a:rPr>
              <a:t> y las comunidades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465888" y="1690688"/>
            <a:ext cx="180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2117725"/>
            <a:ext cx="2663825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31800"/>
            <a:ext cx="3557588" cy="623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337050" y="128588"/>
            <a:ext cx="44831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sz="3200" i="1">
                <a:solidFill>
                  <a:srgbClr val="002060"/>
                </a:solidFill>
                <a:latin typeface="Comic Sans MS" pitchFamily="64" charset="0"/>
              </a:rPr>
              <a:t>Lawe y ceremonias culturales 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183063" y="1258888"/>
            <a:ext cx="3278187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s-CL" altLang="es-CL" sz="1600" b="1">
                <a:latin typeface="Century Gothic" charset="0"/>
              </a:rPr>
              <a:t>   Ñgen Lawen  (dueño )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s-CL" altLang="es-CL" sz="1600" b="1">
                <a:latin typeface="Century Gothic" charset="0"/>
                <a:cs typeface="Segoe UI" charset="0"/>
              </a:rPr>
              <a:t>                     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s-CL" altLang="es-CL" sz="1600" b="1">
                <a:latin typeface="Century Gothic" charset="0"/>
                <a:cs typeface="Segoe UI" charset="0"/>
              </a:rPr>
              <a:t>Yeyipun ( pedir permiso)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s-CL" altLang="es-CL" sz="1600" b="1">
                <a:latin typeface="Century Gothic" charset="0"/>
                <a:cs typeface="Segoe UI" charset="0"/>
              </a:rPr>
              <a:t>                    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s-CL" altLang="es-CL" sz="1600" b="1">
                <a:latin typeface="Century Gothic" charset="0"/>
                <a:cs typeface="Segoe UI" charset="0"/>
              </a:rPr>
              <a:t>Mañum ( Reciprocidad)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847850" y="4146550"/>
            <a:ext cx="1428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056188"/>
            <a:ext cx="2303462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665538" y="4392613"/>
            <a:ext cx="3894137" cy="3095625"/>
          </a:xfrm>
          <a:custGeom>
            <a:avLst/>
            <a:gdLst>
              <a:gd name="G0" fmla="*/ 10000 65535 1"/>
              <a:gd name="G1" fmla="+- 50000 0 10000"/>
              <a:gd name="G2" fmla="?: G1 10000 50000"/>
              <a:gd name="G3" fmla="?: G0 0 G1"/>
              <a:gd name="G4" fmla="+- 8601 0 0"/>
              <a:gd name="G5" fmla="*/ G4 G3 1"/>
              <a:gd name="G6" fmla="*/ G5 1 34464"/>
              <a:gd name="G7" fmla="+- 10817 0 G6"/>
              <a:gd name="G8" fmla="+- 8601 0 G6"/>
              <a:gd name="G9" fmla="*/ G6 29289 1"/>
              <a:gd name="G10" fmla="*/ G9 1 34464"/>
              <a:gd name="G11" fmla="+- 10817 0 G10"/>
              <a:gd name="G12" fmla="+- 8601 0 G10"/>
              <a:gd name="G13" fmla="*/ 1 10817 2"/>
              <a:gd name="G14" fmla="*/ 1 8601 2"/>
              <a:gd name="G15" fmla="+- 8601 0 0"/>
              <a:gd name="G16" fmla="+- 10817 0 0"/>
              <a:gd name="G17" fmla="+- 180 0 0"/>
              <a:gd name="G18" fmla="+- 90 0 0"/>
              <a:gd name="G19" fmla="+- 270 0 0"/>
              <a:gd name="G20" fmla="+- 90 0 0"/>
              <a:gd name="G21" fmla="+- 1 0 0"/>
              <a:gd name="G22" fmla="+- 90 0 0"/>
              <a:gd name="G23" fmla="+- 90 0 0"/>
              <a:gd name="G24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180" y="90"/>
                </a:lnTo>
                <a:lnTo>
                  <a:pt x="10817" y="0"/>
                </a:lnTo>
                <a:lnTo>
                  <a:pt x="0" y="0"/>
                </a:lnTo>
                <a:lnTo>
                  <a:pt x="270" y="90"/>
                </a:lnTo>
                <a:lnTo>
                  <a:pt x="10817" y="860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1584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303213"/>
            <a:ext cx="5535612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80963"/>
            <a:ext cx="4008438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703638"/>
            <a:ext cx="3887787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106863" y="2492375"/>
            <a:ext cx="1089025" cy="360363"/>
          </a:xfrm>
          <a:custGeom>
            <a:avLst/>
            <a:gdLst>
              <a:gd name="G0" fmla="+- 1000 0 0"/>
              <a:gd name="G1" fmla="+- 23680 0 0"/>
              <a:gd name="G2" fmla="*/ G1 1 G0"/>
              <a:gd name="G3" fmla="*/ 50000 65535 1"/>
              <a:gd name="G4" fmla="+- 34464 0 50000"/>
              <a:gd name="G5" fmla="?: G4 50000 34464"/>
              <a:gd name="G6" fmla="?: G3 0 G4"/>
              <a:gd name="G7" fmla="*/ 50000 65535 1"/>
              <a:gd name="G8" fmla="+- G2 0 50000"/>
              <a:gd name="G9" fmla="?: G8 50000 G2"/>
              <a:gd name="G10" fmla="?: G7 0 G8"/>
              <a:gd name="G11" fmla="*/ G0 G10 1"/>
              <a:gd name="G12" fmla="*/ G11 1 34464"/>
              <a:gd name="G13" fmla="+- 3028 0 G12"/>
              <a:gd name="G14" fmla="*/ 1000 G6 1"/>
              <a:gd name="G15" fmla="*/ G14 1 3392"/>
              <a:gd name="G16" fmla="+- 500 0 0"/>
              <a:gd name="G17" fmla="+- G16 0 G15"/>
              <a:gd name="G18" fmla="+- G16 G15 0"/>
              <a:gd name="G19" fmla="+- 500 0 0"/>
              <a:gd name="G20" fmla="*/ G17 G12 1"/>
              <a:gd name="G21" fmla="*/ G20 1 G19"/>
              <a:gd name="G22" fmla="+- G13 G21 0"/>
              <a:gd name="G23" fmla="+- 1000 0 0"/>
              <a:gd name="G24" fmla="+- 302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500"/>
                </a:moveTo>
                <a:lnTo>
                  <a:pt x="3028" y="500"/>
                </a:lnTo>
                <a:lnTo>
                  <a:pt x="3028" y="0"/>
                </a:lnTo>
                <a:lnTo>
                  <a:pt x="3028" y="500"/>
                </a:lnTo>
                <a:lnTo>
                  <a:pt x="3028" y="1000"/>
                </a:lnTo>
                <a:lnTo>
                  <a:pt x="3028" y="500"/>
                </a:lnTo>
                <a:lnTo>
                  <a:pt x="0" y="500"/>
                </a:lnTo>
                <a:close/>
              </a:path>
            </a:pathLst>
          </a:cu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971925" y="4913313"/>
            <a:ext cx="1223963" cy="449262"/>
          </a:xfrm>
          <a:custGeom>
            <a:avLst/>
            <a:gdLst>
              <a:gd name="G0" fmla="+- 1248 0 0"/>
              <a:gd name="G1" fmla="+- 64768 0 0"/>
              <a:gd name="G2" fmla="*/ G1 1 G0"/>
              <a:gd name="G3" fmla="*/ 50000 65535 1"/>
              <a:gd name="G4" fmla="+- 34464 0 50000"/>
              <a:gd name="G5" fmla="?: G4 50000 34464"/>
              <a:gd name="G6" fmla="?: G3 0 G4"/>
              <a:gd name="G7" fmla="*/ 50000 65535 1"/>
              <a:gd name="G8" fmla="+- G2 0 50000"/>
              <a:gd name="G9" fmla="?: G8 50000 G2"/>
              <a:gd name="G10" fmla="?: G7 0 G8"/>
              <a:gd name="G11" fmla="*/ G0 G10 1"/>
              <a:gd name="G12" fmla="*/ G11 1 34464"/>
              <a:gd name="G13" fmla="+- 3400 0 G12"/>
              <a:gd name="G14" fmla="*/ 1248 G6 1"/>
              <a:gd name="G15" fmla="*/ G14 1 3392"/>
              <a:gd name="G16" fmla="+- 624 0 0"/>
              <a:gd name="G17" fmla="+- G16 0 G15"/>
              <a:gd name="G18" fmla="+- G16 G15 0"/>
              <a:gd name="G19" fmla="+- 624 0 0"/>
              <a:gd name="G20" fmla="*/ G17 G12 1"/>
              <a:gd name="G21" fmla="*/ G20 1 G19"/>
              <a:gd name="G22" fmla="+- G13 G21 0"/>
              <a:gd name="G23" fmla="+- 1248 0 0"/>
              <a:gd name="G24" fmla="+- 3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624"/>
                </a:moveTo>
                <a:lnTo>
                  <a:pt x="3400" y="624"/>
                </a:lnTo>
                <a:lnTo>
                  <a:pt x="3400" y="0"/>
                </a:lnTo>
                <a:lnTo>
                  <a:pt x="3400" y="624"/>
                </a:lnTo>
                <a:lnTo>
                  <a:pt x="3400" y="1248"/>
                </a:lnTo>
                <a:lnTo>
                  <a:pt x="3400" y="624"/>
                </a:lnTo>
                <a:lnTo>
                  <a:pt x="0" y="624"/>
                </a:lnTo>
                <a:close/>
              </a:path>
            </a:pathLst>
          </a:cu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256213" y="2298700"/>
            <a:ext cx="4711700" cy="1085850"/>
          </a:xfrm>
          <a:prstGeom prst="rect">
            <a:avLst/>
          </a:prstGeom>
          <a:gradFill rotWithShape="0">
            <a:gsLst>
              <a:gs pos="0">
                <a:srgbClr val="FEF3F0"/>
              </a:gs>
              <a:gs pos="100000">
                <a:srgbClr val="F29278"/>
              </a:gs>
            </a:gsLst>
            <a:lin ang="5400000" scaled="1"/>
          </a:gradFill>
          <a:ln w="15840" cap="flat">
            <a:solidFill>
              <a:srgbClr val="A5301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s-CL" altLang="es-CL" b="1">
                <a:latin typeface="Century Gothic" charset="0"/>
              </a:rPr>
              <a:t>MENOKO :</a:t>
            </a:r>
            <a:r>
              <a:rPr lang="es-CL" altLang="es-CL">
                <a:latin typeface="Century Gothic" charset="0"/>
              </a:rPr>
              <a:t> (LUGAR HUMEDO EN FORMA PERMANENTE (HAY BARRO PIEDRA, VARIADOS LAWEN )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256213" y="4876800"/>
            <a:ext cx="4725987" cy="639763"/>
          </a:xfrm>
          <a:prstGeom prst="rect">
            <a:avLst/>
          </a:prstGeom>
          <a:gradFill rotWithShape="0">
            <a:gsLst>
              <a:gs pos="0">
                <a:srgbClr val="FEF3F0"/>
              </a:gs>
              <a:gs pos="100000">
                <a:srgbClr val="F29278"/>
              </a:gs>
            </a:gsLst>
            <a:lin ang="5400000" scaled="1"/>
          </a:gradFill>
          <a:ln w="9360" cap="flat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b="1">
                <a:latin typeface="Century Gothic" charset="0"/>
              </a:rPr>
              <a:t>TRAYENCO:</a:t>
            </a:r>
            <a:r>
              <a:rPr lang="es-CL" altLang="es-CL">
                <a:latin typeface="Century Gothic" charset="0"/>
              </a:rPr>
              <a:t>  (ESTERO , VERTIENTE , CHORRILOO CASACADA)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2388"/>
            <a:ext cx="2500313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133850"/>
            <a:ext cx="2417763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319588" y="585788"/>
            <a:ext cx="2952750" cy="6397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FE7C4"/>
              </a:gs>
            </a:gsLst>
            <a:path path="shape">
              <a:fillToRect l="50000" t="50000" r="50000" b="50000"/>
            </a:path>
          </a:gradFill>
          <a:ln w="15840" cap="flat">
            <a:solidFill>
              <a:srgbClr val="A5301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b="1">
                <a:latin typeface="Century Gothic" charset="0"/>
              </a:rPr>
              <a:t>Lil :</a:t>
            </a:r>
            <a:r>
              <a:rPr lang="es-CL" altLang="es-CL">
                <a:latin typeface="Century Gothic" charset="0"/>
              </a:rPr>
              <a:t> quebradas  abruptas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s-CL" altLang="es-CL">
              <a:latin typeface="Century Gothic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48150" y="4751388"/>
            <a:ext cx="3600450" cy="639762"/>
          </a:xfrm>
          <a:prstGeom prst="rect">
            <a:avLst/>
          </a:prstGeom>
          <a:solidFill>
            <a:srgbClr val="FFFFFF"/>
          </a:solidFill>
          <a:ln w="15840" cap="flat">
            <a:solidFill>
              <a:srgbClr val="A5301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b="1">
                <a:latin typeface="Century Gothic" charset="0"/>
              </a:rPr>
              <a:t>Mallin</a:t>
            </a:r>
            <a:r>
              <a:rPr lang="es-CL" altLang="es-CL">
                <a:latin typeface="Century Gothic" charset="0"/>
              </a:rPr>
              <a:t> acomulacion de agua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>
                <a:latin typeface="Century Gothic" charset="0"/>
              </a:rPr>
              <a:t>lluvia 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31933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727325" y="3068638"/>
            <a:ext cx="1139825" cy="503237"/>
          </a:xfrm>
          <a:custGeom>
            <a:avLst/>
            <a:gdLst>
              <a:gd name="G0" fmla="+- 1400 0 0"/>
              <a:gd name="G1" fmla="+- 30048 0 0"/>
              <a:gd name="G2" fmla="*/ G1 1 G0"/>
              <a:gd name="G3" fmla="*/ 50000 65535 1"/>
              <a:gd name="G4" fmla="+- 34464 0 50000"/>
              <a:gd name="G5" fmla="?: G4 50000 34464"/>
              <a:gd name="G6" fmla="?: G3 0 G4"/>
              <a:gd name="G7" fmla="*/ 50000 65535 1"/>
              <a:gd name="G8" fmla="+- G2 0 50000"/>
              <a:gd name="G9" fmla="?: G8 50000 G2"/>
              <a:gd name="G10" fmla="?: G7 0 G8"/>
              <a:gd name="G11" fmla="*/ G0 G10 1"/>
              <a:gd name="G12" fmla="*/ G11 1 34464"/>
              <a:gd name="G13" fmla="+- 3167 0 G12"/>
              <a:gd name="G14" fmla="*/ 1400 G6 1"/>
              <a:gd name="G15" fmla="*/ G14 1 3392"/>
              <a:gd name="G16" fmla="+- 700 0 0"/>
              <a:gd name="G17" fmla="+- G16 0 G15"/>
              <a:gd name="G18" fmla="+- G16 G15 0"/>
              <a:gd name="G19" fmla="+- 700 0 0"/>
              <a:gd name="G20" fmla="*/ G17 G12 1"/>
              <a:gd name="G21" fmla="*/ G20 1 G19"/>
              <a:gd name="G22" fmla="+- G13 G21 0"/>
              <a:gd name="G23" fmla="+- 1400 0 0"/>
              <a:gd name="G24" fmla="+- 316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700"/>
                </a:moveTo>
                <a:lnTo>
                  <a:pt x="3167" y="700"/>
                </a:lnTo>
                <a:lnTo>
                  <a:pt x="3167" y="0"/>
                </a:lnTo>
                <a:lnTo>
                  <a:pt x="3167" y="700"/>
                </a:lnTo>
                <a:lnTo>
                  <a:pt x="3167" y="1400"/>
                </a:lnTo>
                <a:lnTo>
                  <a:pt x="3167" y="700"/>
                </a:lnTo>
                <a:lnTo>
                  <a:pt x="0" y="700"/>
                </a:lnTo>
                <a:close/>
              </a:path>
            </a:pathLst>
          </a:cu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248150" y="2735263"/>
            <a:ext cx="3500438" cy="912812"/>
          </a:xfrm>
          <a:prstGeom prst="rect">
            <a:avLst/>
          </a:prstGeom>
          <a:solidFill>
            <a:srgbClr val="FFFFFF"/>
          </a:solidFill>
          <a:ln w="15840" cap="flat">
            <a:solidFill>
              <a:srgbClr val="A5301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b="1">
                <a:latin typeface="Century Gothic" charset="0"/>
              </a:rPr>
              <a:t>Fotrako: </a:t>
            </a:r>
            <a:r>
              <a:rPr lang="es-CL" altLang="es-CL">
                <a:latin typeface="Century Gothic" charset="0"/>
              </a:rPr>
              <a:t>área inundada con barro y pantanosa con especie de junjillo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2728913" y="4724400"/>
            <a:ext cx="1139825" cy="503238"/>
          </a:xfrm>
          <a:custGeom>
            <a:avLst/>
            <a:gdLst>
              <a:gd name="G0" fmla="+- 1400 0 0"/>
              <a:gd name="G1" fmla="+- 30048 0 0"/>
              <a:gd name="G2" fmla="*/ G1 1 G0"/>
              <a:gd name="G3" fmla="*/ 50000 65535 1"/>
              <a:gd name="G4" fmla="+- 34464 0 50000"/>
              <a:gd name="G5" fmla="?: G4 50000 34464"/>
              <a:gd name="G6" fmla="?: G3 0 G4"/>
              <a:gd name="G7" fmla="*/ 50000 65535 1"/>
              <a:gd name="G8" fmla="+- G2 0 50000"/>
              <a:gd name="G9" fmla="?: G8 50000 G2"/>
              <a:gd name="G10" fmla="?: G7 0 G8"/>
              <a:gd name="G11" fmla="*/ G0 G10 1"/>
              <a:gd name="G12" fmla="*/ G11 1 34464"/>
              <a:gd name="G13" fmla="+- 3167 0 G12"/>
              <a:gd name="G14" fmla="*/ 1400 G6 1"/>
              <a:gd name="G15" fmla="*/ G14 1 3392"/>
              <a:gd name="G16" fmla="+- 700 0 0"/>
              <a:gd name="G17" fmla="+- G16 0 G15"/>
              <a:gd name="G18" fmla="+- G16 G15 0"/>
              <a:gd name="G19" fmla="+- 700 0 0"/>
              <a:gd name="G20" fmla="*/ G17 G12 1"/>
              <a:gd name="G21" fmla="*/ G20 1 G19"/>
              <a:gd name="G22" fmla="+- G13 G21 0"/>
              <a:gd name="G23" fmla="+- 1400 0 0"/>
              <a:gd name="G24" fmla="+- 316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700"/>
                </a:moveTo>
                <a:lnTo>
                  <a:pt x="3167" y="700"/>
                </a:lnTo>
                <a:lnTo>
                  <a:pt x="3167" y="0"/>
                </a:lnTo>
                <a:lnTo>
                  <a:pt x="3167" y="700"/>
                </a:lnTo>
                <a:lnTo>
                  <a:pt x="3167" y="1400"/>
                </a:lnTo>
                <a:lnTo>
                  <a:pt x="3167" y="700"/>
                </a:lnTo>
                <a:lnTo>
                  <a:pt x="0" y="700"/>
                </a:lnTo>
                <a:close/>
              </a:path>
            </a:pathLst>
          </a:cu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820988" y="576263"/>
            <a:ext cx="1139825" cy="503237"/>
          </a:xfrm>
          <a:custGeom>
            <a:avLst/>
            <a:gdLst>
              <a:gd name="G0" fmla="+- 1400 0 0"/>
              <a:gd name="G1" fmla="+- 30048 0 0"/>
              <a:gd name="G2" fmla="*/ G1 1 G0"/>
              <a:gd name="G3" fmla="*/ 50000 65535 1"/>
              <a:gd name="G4" fmla="+- 34464 0 50000"/>
              <a:gd name="G5" fmla="?: G4 50000 34464"/>
              <a:gd name="G6" fmla="?: G3 0 G4"/>
              <a:gd name="G7" fmla="*/ 50000 65535 1"/>
              <a:gd name="G8" fmla="+- G2 0 50000"/>
              <a:gd name="G9" fmla="?: G8 50000 G2"/>
              <a:gd name="G10" fmla="?: G7 0 G8"/>
              <a:gd name="G11" fmla="*/ G0 G10 1"/>
              <a:gd name="G12" fmla="*/ G11 1 34464"/>
              <a:gd name="G13" fmla="+- 3167 0 G12"/>
              <a:gd name="G14" fmla="*/ 1400 G6 1"/>
              <a:gd name="G15" fmla="*/ G14 1 3392"/>
              <a:gd name="G16" fmla="+- 700 0 0"/>
              <a:gd name="G17" fmla="+- G16 0 G15"/>
              <a:gd name="G18" fmla="+- G16 G15 0"/>
              <a:gd name="G19" fmla="+- 700 0 0"/>
              <a:gd name="G20" fmla="*/ G17 G12 1"/>
              <a:gd name="G21" fmla="*/ G20 1 G19"/>
              <a:gd name="G22" fmla="+- G13 G21 0"/>
              <a:gd name="G23" fmla="+- 1400 0 0"/>
              <a:gd name="G24" fmla="+- 316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700"/>
                </a:moveTo>
                <a:lnTo>
                  <a:pt x="3167" y="700"/>
                </a:lnTo>
                <a:lnTo>
                  <a:pt x="3167" y="0"/>
                </a:lnTo>
                <a:lnTo>
                  <a:pt x="3167" y="700"/>
                </a:lnTo>
                <a:lnTo>
                  <a:pt x="3167" y="1400"/>
                </a:lnTo>
                <a:lnTo>
                  <a:pt x="3167" y="700"/>
                </a:lnTo>
                <a:lnTo>
                  <a:pt x="0" y="700"/>
                </a:lnTo>
                <a:close/>
              </a:path>
            </a:pathLst>
          </a:cu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688013"/>
            <a:ext cx="2606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728913" y="6381750"/>
            <a:ext cx="1139825" cy="503238"/>
          </a:xfrm>
          <a:custGeom>
            <a:avLst/>
            <a:gdLst>
              <a:gd name="G0" fmla="+- 1400 0 0"/>
              <a:gd name="G1" fmla="+- 30048 0 0"/>
              <a:gd name="G2" fmla="*/ G1 1 G0"/>
              <a:gd name="G3" fmla="*/ 50000 65535 1"/>
              <a:gd name="G4" fmla="+- 34464 0 50000"/>
              <a:gd name="G5" fmla="?: G4 50000 34464"/>
              <a:gd name="G6" fmla="?: G3 0 G4"/>
              <a:gd name="G7" fmla="*/ 50000 65535 1"/>
              <a:gd name="G8" fmla="+- G2 0 50000"/>
              <a:gd name="G9" fmla="?: G8 50000 G2"/>
              <a:gd name="G10" fmla="?: G7 0 G8"/>
              <a:gd name="G11" fmla="*/ G0 G10 1"/>
              <a:gd name="G12" fmla="*/ G11 1 34464"/>
              <a:gd name="G13" fmla="+- 3167 0 G12"/>
              <a:gd name="G14" fmla="*/ 1400 G6 1"/>
              <a:gd name="G15" fmla="*/ G14 1 3392"/>
              <a:gd name="G16" fmla="+- 700 0 0"/>
              <a:gd name="G17" fmla="+- G16 0 G15"/>
              <a:gd name="G18" fmla="+- G16 G15 0"/>
              <a:gd name="G19" fmla="+- 700 0 0"/>
              <a:gd name="G20" fmla="*/ G17 G12 1"/>
              <a:gd name="G21" fmla="*/ G20 1 G19"/>
              <a:gd name="G22" fmla="+- G13 G21 0"/>
              <a:gd name="G23" fmla="+- 1400 0 0"/>
              <a:gd name="G24" fmla="+- 316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700"/>
                </a:moveTo>
                <a:lnTo>
                  <a:pt x="3167" y="700"/>
                </a:lnTo>
                <a:lnTo>
                  <a:pt x="3167" y="0"/>
                </a:lnTo>
                <a:lnTo>
                  <a:pt x="3167" y="700"/>
                </a:lnTo>
                <a:lnTo>
                  <a:pt x="3167" y="1400"/>
                </a:lnTo>
                <a:lnTo>
                  <a:pt x="3167" y="700"/>
                </a:lnTo>
                <a:lnTo>
                  <a:pt x="0" y="700"/>
                </a:lnTo>
                <a:close/>
              </a:path>
            </a:pathLst>
          </a:cu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103688" y="5832475"/>
            <a:ext cx="3887787" cy="1209675"/>
          </a:xfrm>
          <a:prstGeom prst="rect">
            <a:avLst/>
          </a:prstGeom>
          <a:solidFill>
            <a:srgbClr val="FFFFFF"/>
          </a:solidFill>
          <a:ln w="15840" cap="flat">
            <a:solidFill>
              <a:srgbClr val="A5301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s-CL" altLang="es-CL" sz="2000" b="1">
                <a:latin typeface="Century Gothic" charset="0"/>
              </a:rPr>
              <a:t>Mawida </a:t>
            </a:r>
            <a:r>
              <a:rPr lang="es-CL" altLang="es-CL" sz="2000">
                <a:latin typeface="Century Gothic" charset="0"/>
              </a:rPr>
              <a:t>cerro o monte que se encuentran muchos lawen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720725"/>
            <a:ext cx="4021138" cy="5500688"/>
          </a:xfrm>
          <a:prstGeom prst="rect">
            <a:avLst/>
          </a:prstGeom>
          <a:noFill/>
          <a:ln w="108000" cap="flat">
            <a:solidFill>
              <a:srgbClr val="3140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2550" y="1739900"/>
            <a:ext cx="44767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sz="3600"/>
              <a:t>Generar información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sz="3600"/>
              <a:t>local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sz="3600"/>
              <a:t>disponible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sz="3600"/>
              <a:t>para los recolectores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sz="3600"/>
              <a:t>con recomendaciones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s-CL" altLang="es-CL" sz="3600"/>
              <a:t>de manejo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yecto ForCES diálogo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C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C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Proyecto ForCES diálogo</Template>
  <TotalTime>1</TotalTime>
  <Words>434</Words>
  <Application>Microsoft Office PowerPoint</Application>
  <PresentationFormat>Personalizado</PresentationFormat>
  <Paragraphs>77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4" baseType="lpstr">
      <vt:lpstr>Times New Roman</vt:lpstr>
      <vt:lpstr>Arial</vt:lpstr>
      <vt:lpstr>Microsoft YaHei</vt:lpstr>
      <vt:lpstr>Segoe UI</vt:lpstr>
      <vt:lpstr>ＭＳ Ｐゴシック</vt:lpstr>
      <vt:lpstr>Futura Condensed</vt:lpstr>
      <vt:lpstr>Calibri</vt:lpstr>
      <vt:lpstr>Century Gothic</vt:lpstr>
      <vt:lpstr>Wingdings 3</vt:lpstr>
      <vt:lpstr>Comic Sans MS</vt:lpstr>
      <vt:lpstr>Wingdings</vt:lpstr>
      <vt:lpstr>DejaVu Sans</vt:lpstr>
      <vt:lpstr>Proyecto ForCES diálogo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Nazir Hechem Rosati (FORESTAL LA)</dc:creator>
  <cp:lastModifiedBy>Nazir Hechem Rosati (FORESTAL LA)</cp:lastModifiedBy>
  <cp:revision>1</cp:revision>
  <cp:lastPrinted>1601-01-01T00:00:00Z</cp:lastPrinted>
  <dcterms:created xsi:type="dcterms:W3CDTF">2016-06-21T13:27:35Z</dcterms:created>
  <dcterms:modified xsi:type="dcterms:W3CDTF">2016-06-21T13:29:31Z</dcterms:modified>
</cp:coreProperties>
</file>