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31"/>
  </p:notesMasterIdLst>
  <p:sldIdLst>
    <p:sldId id="262" r:id="rId5"/>
    <p:sldId id="263" r:id="rId6"/>
    <p:sldId id="257" r:id="rId7"/>
    <p:sldId id="258" r:id="rId8"/>
    <p:sldId id="259" r:id="rId9"/>
    <p:sldId id="260" r:id="rId10"/>
    <p:sldId id="261" r:id="rId11"/>
    <p:sldId id="269" r:id="rId12"/>
    <p:sldId id="264" r:id="rId13"/>
    <p:sldId id="265" r:id="rId14"/>
    <p:sldId id="266" r:id="rId15"/>
    <p:sldId id="267" r:id="rId16"/>
    <p:sldId id="268" r:id="rId17"/>
    <p:sldId id="270" r:id="rId18"/>
    <p:sldId id="271" r:id="rId19"/>
    <p:sldId id="272" r:id="rId20"/>
    <p:sldId id="273" r:id="rId21"/>
    <p:sldId id="274" r:id="rId22"/>
    <p:sldId id="275" r:id="rId23"/>
    <p:sldId id="276" r:id="rId24"/>
    <p:sldId id="282" r:id="rId25"/>
    <p:sldId id="277" r:id="rId26"/>
    <p:sldId id="278" r:id="rId27"/>
    <p:sldId id="279" r:id="rId28"/>
    <p:sldId id="280" r:id="rId29"/>
    <p:sldId id="28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22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FA18A2-7B0C-45EA-9705-D0CC93CEDE4B}" type="datetimeFigureOut">
              <a:rPr lang="en-US" smtClean="0"/>
              <a:t>11/11/2016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51B6A8-D885-4D21-88B3-92AA3B7D0C02}" type="slidenum">
              <a:rPr lang="en-US" smtClean="0"/>
              <a:t>‹#›</a:t>
            </a:fld>
            <a:endParaRPr lang="en-US"/>
          </a:p>
        </p:txBody>
      </p:sp>
    </p:spTree>
    <p:extLst>
      <p:ext uri="{BB962C8B-B14F-4D97-AF65-F5344CB8AC3E}">
        <p14:creationId xmlns:p14="http://schemas.microsoft.com/office/powerpoint/2010/main" val="433367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62FC7B-B7BD-2A45-A379-1A4955728414}" type="slidenum">
              <a:rPr lang="en-US">
                <a:solidFill>
                  <a:prstClr val="black"/>
                </a:solidFill>
              </a:rPr>
              <a:pPr/>
              <a:t>1</a:t>
            </a:fld>
            <a:endParaRPr lang="en-US">
              <a:solidFill>
                <a:prstClr val="black"/>
              </a:solidFill>
            </a:endParaRP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93871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62FC7B-B7BD-2A45-A379-1A4955728414}" type="slidenum">
              <a:rPr lang="en-US">
                <a:solidFill>
                  <a:prstClr val="black"/>
                </a:solidFill>
              </a:rPr>
              <a:pPr/>
              <a:t>21</a:t>
            </a:fld>
            <a:endParaRPr lang="en-US">
              <a:solidFill>
                <a:prstClr val="black"/>
              </a:solidFill>
            </a:endParaRP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9387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62FC7B-B7BD-2A45-A379-1A4955728414}" type="slidenum">
              <a:rPr lang="en-US">
                <a:solidFill>
                  <a:prstClr val="black"/>
                </a:solidFill>
              </a:rPr>
              <a:pPr/>
              <a:t>2</a:t>
            </a:fld>
            <a:endParaRPr lang="en-US">
              <a:solidFill>
                <a:prstClr val="black"/>
              </a:solidFill>
            </a:endParaRP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938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1B6A8-D885-4D21-88B3-92AA3B7D0C02}" type="slidenum">
              <a:rPr lang="en-US" smtClean="0"/>
              <a:t>3</a:t>
            </a:fld>
            <a:endParaRPr lang="en-US"/>
          </a:p>
        </p:txBody>
      </p:sp>
    </p:spTree>
    <p:extLst>
      <p:ext uri="{BB962C8B-B14F-4D97-AF65-F5344CB8AC3E}">
        <p14:creationId xmlns:p14="http://schemas.microsoft.com/office/powerpoint/2010/main" val="2028487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1B6A8-D885-4D21-88B3-92AA3B7D0C02}" type="slidenum">
              <a:rPr lang="en-US" smtClean="0"/>
              <a:t>4</a:t>
            </a:fld>
            <a:endParaRPr lang="en-US"/>
          </a:p>
        </p:txBody>
      </p:sp>
    </p:spTree>
    <p:extLst>
      <p:ext uri="{BB962C8B-B14F-4D97-AF65-F5344CB8AC3E}">
        <p14:creationId xmlns:p14="http://schemas.microsoft.com/office/powerpoint/2010/main" val="624026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1B6A8-D885-4D21-88B3-92AA3B7D0C02}" type="slidenum">
              <a:rPr lang="en-US" smtClean="0"/>
              <a:t>5</a:t>
            </a:fld>
            <a:endParaRPr lang="en-US"/>
          </a:p>
        </p:txBody>
      </p:sp>
    </p:spTree>
    <p:extLst>
      <p:ext uri="{BB962C8B-B14F-4D97-AF65-F5344CB8AC3E}">
        <p14:creationId xmlns:p14="http://schemas.microsoft.com/office/powerpoint/2010/main" val="1796432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1B6A8-D885-4D21-88B3-92AA3B7D0C02}" type="slidenum">
              <a:rPr lang="en-US" smtClean="0"/>
              <a:t>6</a:t>
            </a:fld>
            <a:endParaRPr lang="en-US"/>
          </a:p>
        </p:txBody>
      </p:sp>
    </p:spTree>
    <p:extLst>
      <p:ext uri="{BB962C8B-B14F-4D97-AF65-F5344CB8AC3E}">
        <p14:creationId xmlns:p14="http://schemas.microsoft.com/office/powerpoint/2010/main" val="1263971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51B6A8-D885-4D21-88B3-92AA3B7D0C02}" type="slidenum">
              <a:rPr lang="en-US" smtClean="0"/>
              <a:t>7</a:t>
            </a:fld>
            <a:endParaRPr lang="en-US"/>
          </a:p>
        </p:txBody>
      </p:sp>
    </p:spTree>
    <p:extLst>
      <p:ext uri="{BB962C8B-B14F-4D97-AF65-F5344CB8AC3E}">
        <p14:creationId xmlns:p14="http://schemas.microsoft.com/office/powerpoint/2010/main" val="1296240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62FC7B-B7BD-2A45-A379-1A4955728414}" type="slidenum">
              <a:rPr lang="en-US">
                <a:solidFill>
                  <a:prstClr val="black"/>
                </a:solidFill>
              </a:rPr>
              <a:pPr/>
              <a:t>8</a:t>
            </a:fld>
            <a:endParaRPr lang="en-US">
              <a:solidFill>
                <a:prstClr val="black"/>
              </a:solidFill>
            </a:endParaRP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9387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2562FC7B-B7BD-2A45-A379-1A4955728414}" type="slidenum">
              <a:rPr lang="en-US">
                <a:solidFill>
                  <a:prstClr val="black"/>
                </a:solidFill>
              </a:rPr>
              <a:pPr/>
              <a:t>14</a:t>
            </a:fld>
            <a:endParaRPr lang="en-US">
              <a:solidFill>
                <a:prstClr val="black"/>
              </a:solidFill>
            </a:endParaRPr>
          </a:p>
        </p:txBody>
      </p:sp>
      <p:sp>
        <p:nvSpPr>
          <p:cNvPr id="15363" name="Rectangle 2"/>
          <p:cNvSpPr>
            <a:spLocks noGrp="1" noRot="1" noChangeAspect="1" noChangeArrowheads="1" noTextEdit="1"/>
          </p:cNvSpPr>
          <p:nvPr>
            <p:ph type="sldImg"/>
          </p:nvPr>
        </p:nvSpPr>
        <p:spPr>
          <a:xfrm>
            <a:off x="1143000" y="685800"/>
            <a:ext cx="4572000" cy="3429000"/>
          </a:xfrm>
          <a:ln/>
        </p:spPr>
      </p:sp>
      <p:sp>
        <p:nvSpPr>
          <p:cNvPr id="15364" name="Rectangle 3"/>
          <p:cNvSpPr>
            <a:spLocks noGrp="1" noChangeArrowheads="1"/>
          </p:cNvSpPr>
          <p:nvPr>
            <p:ph type="body" idx="1"/>
          </p:nvPr>
        </p:nvSpPr>
        <p:spPr>
          <a:noFill/>
          <a:ln/>
        </p:spPr>
        <p:txBody>
          <a:bodyPr/>
          <a:lstStyle/>
          <a:p>
            <a:pPr eaLnBrk="1" hangingPunct="1"/>
            <a:endParaRPr lang="en-US" dirty="0">
              <a:latin typeface="Arial" pitchFamily="-107" charset="0"/>
              <a:ea typeface="ＭＳ Ｐゴシック" pitchFamily="-107" charset="-128"/>
              <a:cs typeface="ＭＳ Ｐゴシック" pitchFamily="-107" charset="-128"/>
            </a:endParaRPr>
          </a:p>
        </p:txBody>
      </p:sp>
    </p:spTree>
    <p:extLst>
      <p:ext uri="{BB962C8B-B14F-4D97-AF65-F5344CB8AC3E}">
        <p14:creationId xmlns:p14="http://schemas.microsoft.com/office/powerpoint/2010/main" val="209387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D1F8AC-57D7-45A7-A5FA-07FADB3ED4E9}"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121646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1F8AC-57D7-45A7-A5FA-07FADB3ED4E9}"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387418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1F8AC-57D7-45A7-A5FA-07FADB3ED4E9}"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3428769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1819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15286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0890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6520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87798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9806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8518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6075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1F8AC-57D7-45A7-A5FA-07FADB3ED4E9}"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29678551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88994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1118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40371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30647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05803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796348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09640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09578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761992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82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1F8AC-57D7-45A7-A5FA-07FADB3ED4E9}"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2572074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1242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29765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8233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0671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452480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98365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851493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7245537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3460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90654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D1F8AC-57D7-45A7-A5FA-07FADB3ED4E9}"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11933182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86286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95968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571960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844600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905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1F8AC-57D7-45A7-A5FA-07FADB3ED4E9}"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362421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1F8AC-57D7-45A7-A5FA-07FADB3ED4E9}"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3484057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1F8AC-57D7-45A7-A5FA-07FADB3ED4E9}"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362978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1F8AC-57D7-45A7-A5FA-07FADB3ED4E9}"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400977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1F8AC-57D7-45A7-A5FA-07FADB3ED4E9}"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064070-FDB7-44E6-81FD-50028E973550}" type="slidenum">
              <a:rPr lang="en-US" smtClean="0"/>
              <a:t>‹#›</a:t>
            </a:fld>
            <a:endParaRPr lang="en-US"/>
          </a:p>
        </p:txBody>
      </p:sp>
    </p:spTree>
    <p:extLst>
      <p:ext uri="{BB962C8B-B14F-4D97-AF65-F5344CB8AC3E}">
        <p14:creationId xmlns:p14="http://schemas.microsoft.com/office/powerpoint/2010/main" val="400075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1F8AC-57D7-45A7-A5FA-07FADB3ED4E9}" type="datetimeFigureOut">
              <a:rPr lang="en-US" smtClean="0"/>
              <a:t>11/11/2016</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064070-FDB7-44E6-81FD-50028E973550}" type="slidenum">
              <a:rPr lang="en-US" smtClean="0"/>
              <a:t>‹#›</a:t>
            </a:fld>
            <a:endParaRPr lang="en-US"/>
          </a:p>
        </p:txBody>
      </p:sp>
    </p:spTree>
    <p:extLst>
      <p:ext uri="{BB962C8B-B14F-4D97-AF65-F5344CB8AC3E}">
        <p14:creationId xmlns:p14="http://schemas.microsoft.com/office/powerpoint/2010/main" val="2153883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CE7DE-D451-4B71-A40A-69296F014D82}" type="datetimeFigureOut">
              <a:rPr lang="en-US" smtClean="0">
                <a:solidFill>
                  <a:prstClr val="black">
                    <a:tint val="75000"/>
                  </a:prstClr>
                </a:solidFill>
              </a:rPr>
              <a:pPr/>
              <a:t>11/11/2016</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9DE68-404A-49DB-AD58-0FBE26DFDC71}"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83932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815CE-F651-0F4B-8157-7F0DDF216256}" type="datetimeFigureOut">
              <a:rPr lang="en-US" smtClean="0">
                <a:solidFill>
                  <a:prstClr val="black">
                    <a:tint val="75000"/>
                  </a:prstClr>
                </a:solidFill>
              </a:rPr>
              <a:pPr/>
              <a:t>11/11/2016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064E80-AB79-D145-9EE2-12451E40108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097710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E9CEE-304C-4C7A-A4B1-F398A21A49AE}" type="datetimeFigureOut">
              <a:rPr lang="en-GB" smtClean="0">
                <a:solidFill>
                  <a:prstClr val="black">
                    <a:tint val="75000"/>
                  </a:prstClr>
                </a:solidFill>
              </a:rPr>
              <a:pPr/>
              <a:t>11/11/2016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A7C1E-4151-4654-95F1-CF234CF4E4EF}"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736177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52401" y="1484784"/>
            <a:ext cx="8610600" cy="1447800"/>
          </a:xfrm>
        </p:spPr>
        <p:txBody>
          <a:bodyPr>
            <a:normAutofit fontScale="90000"/>
          </a:bodyPr>
          <a:lstStyle/>
          <a:p>
            <a:pPr algn="r" eaLnBrk="1" hangingPunct="1"/>
            <a:r>
              <a:rPr lang="en-US" sz="3600" b="1" dirty="0">
                <a:solidFill>
                  <a:srgbClr val="FF6600"/>
                </a:solidFill>
                <a:ea typeface="ＭＳ Ｐゴシック" pitchFamily="-107" charset="-128"/>
                <a:cs typeface="ＭＳ Ｐゴシック" pitchFamily="-107" charset="-128"/>
              </a:rPr>
              <a:t/>
            </a:r>
            <a:br>
              <a:rPr lang="en-US" sz="3600" b="1" dirty="0">
                <a:solidFill>
                  <a:srgbClr val="FF6600"/>
                </a:solidFill>
                <a:ea typeface="ＭＳ Ｐゴシック" pitchFamily="-107" charset="-128"/>
                <a:cs typeface="ＭＳ Ｐゴシック" pitchFamily="-107" charset="-128"/>
              </a:rPr>
            </a:br>
            <a:r>
              <a:rPr lang="en-US" b="1" dirty="0" smtClean="0">
                <a:solidFill>
                  <a:srgbClr val="0000FF"/>
                </a:solidFill>
                <a:ea typeface="ＭＳ Ｐゴシック" pitchFamily="-107" charset="-128"/>
                <a:cs typeface="ＭＳ Ｐゴシック" pitchFamily="-107" charset="-128"/>
              </a:rPr>
              <a:t> </a:t>
            </a:r>
            <a:r>
              <a:rPr lang="en-US" sz="4000" b="1" dirty="0" smtClean="0">
                <a:solidFill>
                  <a:srgbClr val="0070C0"/>
                </a:solidFill>
                <a:ea typeface="ＭＳ Ｐゴシック" pitchFamily="-107" charset="-128"/>
                <a:cs typeface="ＭＳ Ｐゴシック" pitchFamily="-107" charset="-128"/>
              </a:rPr>
              <a:t>Breakout Group Presentations – Day 4</a:t>
            </a:r>
            <a:r>
              <a:rPr lang="en-US" sz="3600" b="1" dirty="0" smtClean="0">
                <a:solidFill>
                  <a:srgbClr val="0000FF"/>
                </a:solidFill>
                <a:ea typeface="ＭＳ Ｐゴシック" pitchFamily="-107" charset="-128"/>
                <a:cs typeface="ＭＳ Ｐゴシック" pitchFamily="-107" charset="-128"/>
              </a:rPr>
              <a:t/>
            </a:r>
            <a:br>
              <a:rPr lang="en-US" sz="3600" b="1" dirty="0" smtClean="0">
                <a:solidFill>
                  <a:srgbClr val="0000FF"/>
                </a:solidFill>
                <a:ea typeface="ＭＳ Ｐゴシック" pitchFamily="-107" charset="-128"/>
                <a:cs typeface="ＭＳ Ｐゴシック" pitchFamily="-107" charset="-128"/>
              </a:rPr>
            </a:br>
            <a:r>
              <a:rPr lang="en-US" sz="3600" b="1" dirty="0" smtClean="0">
                <a:solidFill>
                  <a:srgbClr val="FF6600"/>
                </a:solidFill>
                <a:ea typeface="ＭＳ Ｐゴシック" pitchFamily="-107" charset="-128"/>
                <a:cs typeface="ＭＳ Ｐゴシック" pitchFamily="-107" charset="-128"/>
              </a:rPr>
              <a:t/>
            </a:r>
            <a:br>
              <a:rPr lang="en-US" sz="3600" b="1" dirty="0" smtClean="0">
                <a:solidFill>
                  <a:srgbClr val="FF6600"/>
                </a:solidFill>
                <a:ea typeface="ＭＳ Ｐゴシック" pitchFamily="-107" charset="-128"/>
                <a:cs typeface="ＭＳ Ｐゴシック" pitchFamily="-107" charset="-128"/>
              </a:rPr>
            </a:br>
            <a:r>
              <a:rPr lang="en-US" sz="3600" b="1" dirty="0" smtClean="0">
                <a:solidFill>
                  <a:srgbClr val="FF6600"/>
                </a:solidFill>
                <a:ea typeface="ＭＳ Ｐゴシック" pitchFamily="-107" charset="-128"/>
                <a:cs typeface="ＭＳ Ｐゴシック" pitchFamily="-107" charset="-128"/>
              </a:rPr>
              <a:t>Land </a:t>
            </a:r>
            <a:r>
              <a:rPr lang="en-US" sz="3600" b="1" dirty="0" smtClean="0">
                <a:solidFill>
                  <a:srgbClr val="FF6600"/>
                </a:solidFill>
                <a:ea typeface="ＭＳ Ｐゴシック" pitchFamily="-107" charset="-128"/>
                <a:cs typeface="ＭＳ Ｐゴシック" pitchFamily="-107" charset="-128"/>
              </a:rPr>
              <a:t>Use Dialogue in the </a:t>
            </a:r>
            <a:r>
              <a:rPr lang="en-US" sz="3600" b="1" dirty="0" err="1" smtClean="0">
                <a:solidFill>
                  <a:srgbClr val="FF6600"/>
                </a:solidFill>
                <a:ea typeface="ＭＳ Ｐゴシック" pitchFamily="-107" charset="-128"/>
                <a:cs typeface="ＭＳ Ｐゴシック" pitchFamily="-107" charset="-128"/>
              </a:rPr>
              <a:t>Ihemi</a:t>
            </a:r>
            <a:r>
              <a:rPr lang="en-US" sz="3600" b="1" dirty="0" smtClean="0">
                <a:solidFill>
                  <a:srgbClr val="FF6600"/>
                </a:solidFill>
                <a:ea typeface="ＭＳ Ｐゴシック" pitchFamily="-107" charset="-128"/>
                <a:cs typeface="ＭＳ Ｐゴシック" pitchFamily="-107" charset="-128"/>
              </a:rPr>
              <a:t> Cluster, Southern Tanzania</a:t>
            </a:r>
            <a:endParaRPr lang="en-US" b="1" dirty="0">
              <a:solidFill>
                <a:srgbClr val="FF6600"/>
              </a:solidFill>
              <a:ea typeface="ＭＳ Ｐゴシック" pitchFamily="-107" charset="-128"/>
              <a:cs typeface="ＭＳ Ｐゴシック" pitchFamily="-107" charset="-128"/>
            </a:endParaRPr>
          </a:p>
        </p:txBody>
      </p:sp>
      <p:sp>
        <p:nvSpPr>
          <p:cNvPr id="14341" name="Text Box 5"/>
          <p:cNvSpPr txBox="1">
            <a:spLocks noChangeArrowheads="1"/>
          </p:cNvSpPr>
          <p:nvPr/>
        </p:nvSpPr>
        <p:spPr bwMode="auto">
          <a:xfrm>
            <a:off x="460377" y="3352804"/>
            <a:ext cx="8226425" cy="1874359"/>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endParaRPr lang="en-US" b="1" dirty="0">
              <a:solidFill>
                <a:prstClr val="black"/>
              </a:solidFill>
            </a:endParaRPr>
          </a:p>
          <a:p>
            <a:pPr algn="r">
              <a:lnSpc>
                <a:spcPct val="80000"/>
              </a:lnSpc>
              <a:spcBef>
                <a:spcPct val="50000"/>
              </a:spcBef>
            </a:pPr>
            <a:r>
              <a:rPr lang="en-US" i="1" dirty="0">
                <a:solidFill>
                  <a:srgbClr val="0070C0"/>
                </a:solidFill>
              </a:rPr>
              <a:t>31 </a:t>
            </a:r>
            <a:r>
              <a:rPr lang="en-US" i="1" dirty="0" smtClean="0">
                <a:solidFill>
                  <a:srgbClr val="0070C0"/>
                </a:solidFill>
              </a:rPr>
              <a:t>October </a:t>
            </a:r>
            <a:r>
              <a:rPr lang="en-US" i="1" dirty="0">
                <a:solidFill>
                  <a:srgbClr val="0070C0"/>
                </a:solidFill>
              </a:rPr>
              <a:t>– </a:t>
            </a:r>
            <a:r>
              <a:rPr lang="en-US" i="1" dirty="0" smtClean="0">
                <a:solidFill>
                  <a:srgbClr val="0070C0"/>
                </a:solidFill>
              </a:rPr>
              <a:t>4 November</a:t>
            </a:r>
            <a:endParaRPr lang="en-US" i="1" dirty="0">
              <a:solidFill>
                <a:srgbClr val="0070C0"/>
              </a:solidFill>
            </a:endParaRPr>
          </a:p>
          <a:p>
            <a:pPr algn="r">
              <a:lnSpc>
                <a:spcPct val="80000"/>
              </a:lnSpc>
              <a:spcBef>
                <a:spcPct val="50000"/>
              </a:spcBef>
            </a:pPr>
            <a:r>
              <a:rPr lang="en-US" dirty="0" smtClean="0">
                <a:solidFill>
                  <a:srgbClr val="0070C0"/>
                </a:solidFill>
              </a:rPr>
              <a:t>Iringa, Tanzania</a:t>
            </a:r>
            <a:endParaRPr lang="en-US" dirty="0">
              <a:solidFill>
                <a:srgbClr val="0070C0"/>
              </a:solidFill>
            </a:endParaRPr>
          </a:p>
          <a:p>
            <a:pPr>
              <a:lnSpc>
                <a:spcPct val="80000"/>
              </a:lnSpc>
              <a:spcBef>
                <a:spcPct val="50000"/>
              </a:spcBef>
            </a:pPr>
            <a:endParaRPr lang="en-US" sz="2400" b="1" i="1" dirty="0">
              <a:solidFill>
                <a:srgbClr val="669900"/>
              </a:solidFill>
            </a:endParaRPr>
          </a:p>
          <a:p>
            <a:pPr>
              <a:lnSpc>
                <a:spcPct val="80000"/>
              </a:lnSpc>
              <a:spcBef>
                <a:spcPct val="50000"/>
              </a:spcBef>
            </a:pPr>
            <a:endParaRPr lang="en-US" i="1" dirty="0">
              <a:solidFill>
                <a:prstClr val="black"/>
              </a:solidFill>
            </a:endParaRPr>
          </a:p>
        </p:txBody>
      </p:sp>
      <p:sp>
        <p:nvSpPr>
          <p:cNvPr id="3" name="AutoShape 2" descr="data:image/jpeg;base64,/9j/4AAQSkZJRgABAQAAAQABAAD/2wCEAAkGBhQQEBQUEBQVEBQUFRUVFBAPEBAQEBQQFRAVFhgWFhUXGyYfFxokGRQUIC8gIyc1LSwsFR4xNTAqNSYrLykBCQoKDgwOGg8PGSkkHiQpLDUpLDQpKSwvLCwsLiwsKikpLCksLCwsNSw1LC81KSosKSwsKSwsKSwsLC0sLCwpKf/AABEIAMAAwAMBIgACEQEDEQH/xAAbAAEAAgMBAQAAAAAAAAAAAAAAAQUDBAYCB//EADsQAAIBAgQEAwQIBgEFAAAAAAECAAMRBBIhMQUGQVETYXEiUoGRFCMyQnKhscEzYpLR4fBTFRZDY6L/xAAaAQEAAwEBAQAAAAAAAAAAAAAAAQIEAwUG/8QALhEAAgIBAgQEBgEFAAAAAAAAAAECAxEEIRIxQVETYYHwMnGRodHhBRQjYrHB/9oADAMBAAIRAxEAPwD7jERAEREAREQBESCYBMgma1bHqpsTe2rWIsq92PT03M18Sr1LZb2N92aku+lwPaO3cbznKxLluDdqYlV+0yr09pgNe2s114xSIurhht7F21tfoJUnlp2vnqqt9T4NBUJJNySxN5tPy6CSTVrm5v8AxW2sRbT1mbxL3yhj54/JXL7Gz/12j1fL+JXUfMibNHGI/wBhlb8LK36GUmI5XYqVXE1QDplc51y323BPWc/juVa9E5kBqAa5qZOYWG9t++04WarU17yryvL2yrlJdD6DeJw/CecHpnLXvUXbN/5F9fe/WdhgcelZc1Ngw8twexHSadPrK7/he/bqWUkzZiImssIiIAiIgCIiAIiIAiIgCIiAReVHE+MFWFKgviVW6aZVHUtI49jyoSlT1qVTlFjYqLat5dPhebfDuGikL6M5+0+WxaZZTlOThDbu/wDiI8iaGB1zVAC5GuW4S/Wy9fU66fLcAgSZojFR5Ei0WiJYC0i0mIBV8W4KtcbAML2JF1N9ww6jT1E5jE4ergauelcKbZqdyy69L29ob2O47d+7mOslwR3ExX6SNj4o7S7lXHJr8N4itdAy3B6q24/weh6zcE5niSthqiYgDKDlSqgKlcm2gA6aW+Xr0dOoCAQbgi4I2IM602OWYy5r3klHuJEmaCRERAEREAREQBERAEgmJV8xY3wsO51uRlFuhYWv+c52TUIuT6BldwBzicRVrtqF+rpeQ3/S39RnSicRwTmWlhaITK7sSWawVVBPS5Ouluk2RzhWqE+BQzAfjc//ADYD0nmafWUwgsyzJ7vCbOakkjr4nMYHjWKq5gKaIV2DpUAJ00vm7E/KbScZxCEirhma33qJuLX6K2v5zZHWQks4ePky3EXsSj/7voC2YuhvYqyEMv4pcUawcBlIYEXBGoInaF1dm0GmSmme4vPFWoFBJ0AFyfITlH4viMb7OGXwk2aoWsdfPp6DWUu1EasLdt8kg3gv8dx2jRuHcXH3Qbt8hNEccrVNaVBgtx7VQWLLfWy3Hl1mbhPLVKhY28R/+Rxrf+UdJbASkY3T3m+HyX5/RG7KXGYjEMGX6OHUgg5mVQwOnvG3ympwLHVKdJqTKS9FgCLFrU2Fx9n9r7Tpss5vjeFeniaVenezMlOpa+xa2vlt8ZyurlW1YpN/Tl9A1jcuKOOuWBy3W+isxJsAT9pRtcfOZlxilsuYZvdOjW72OtvOZGQEWOoPTylTxDhT5fqDoL3ouzZGB7Ne6HtYzRKU4rK39+/wTuXAMmc5w7jjp7NVXFrCzgeIBqCR/wAii2416mdAtQEXBuO41lqro2LYJ5PcRE7EiIiAIkGa2OrFUJW1/eOyjq3nbt1kN4WQY+IcSWkO7Wvboq+8/ZfOc1Vo1cZfIucE28eqbU1HanT6dNdzfp0ssLwM1X8SrogN1psSzOT96rfyNsvS0vkpgCwFgOg2mB1T1Hx7R7dyuM8zncJyRSX+IzVD2HsLt5a9/nLalwSitstNRb16frN+J3r0tNfwxRKikYThVK5Sq5fdyi299rTLaTE0JJEmGthEf7aq34lB/WKGGVL5AFB1sNFv5DYTNEjhWc4B4dARYi4O48piwmESkoWmuVRsBf1mxEcKzkC0REsBMVegHFj3B/pIP7TLEhrIItJtESQaHFOFLXUX9l11Spa7I1wbj4gSiwePqUarI3tOp9qmB/Gp2J8RNLZx196dWZT8ycIFanmXSolypG/mNP8Ab2mLU1Nf3K+a+5Vrqi0oVg6hlN1YXBHUTLOK5O4yVfwH2YkoT0bcr6HWdoDOmm1CvrUl6iLyskxEi80liGawudB3OkrcF9axcMGTMSGRiQxtYC1tgD33vpMPHsQWHgJcPUFrgEgKb729D8jLLB4UUkVF0CgCZ+Ljnjov9kdTOBJkCYcbixSpvUa5CKzkDeyi5t56TQSZ4lK3MhCZ2w2ICWzFstJrLa97ByTp2EtqNcOoZTdWAKkbFSLg/IiAZIlJhOZTVRXp4bEMjC6tagLg+tSWoxFkzv8AVjLmYPYFRa5zWNtIBmiUtPmMuudMNiHpnUVAtIZl95UZwxHbTWWWDxq1qa1KZzIwuptbT47GAbESnHMWct4FCtiFUkeLTFJULA2IUu4LWPUaec3eHcTSuhZLixKsjqVdHG6sp2Oo+cA24lVW47aq9NKNWsaeXM1PwsoLLmH2nHSbeBxbVAS1J6Nja1XJc6bjKxgG1EpcXzEaRGbDV7FwikCiQzE2Fvb6ywwOMaoDmpPRt0q5LnzGVjANqJV1+OgVGp0qVTEMlvE8LIFQkXCszsBmtrYa2I7zLw3iy1iy5XpVEtnpVQA6htjoSGBsdQehgG/ItJiAfOuOYQ4XFZlFlzConQb3IB9f1n0GjUDKCNiAQfIi85rnHB5hm92mxvrYEOmnqQW+UsuVq5fC07m5AK/0mw/K08nSx8LUTr6PdFI7Not5EmRPWLnPUnD8Sb/10rX8yR+zflOhnK8Nqj/qda91upABFibZP7XnVzHpJcSk/wDJlYiV/MFMthK4UFiaNQBVBJJKHQAbmWETYWOQ4hwOomHRhVxNZAF8bDeJ7T0StmVMoBzDfL1AI6zqcMqhFyDKoVcq2K2WwsLHUaW0maIBwfAmp08PSWp9PR1UZkSnjQgYdAAtrTq+I0TicJUVLqatJgudWQgsumYEXWWMQChw/MipTC1KVdKqqAaK4eqxzAWsjKMrDTQ3tLTB1HekDUTwWYaoGDFb3+8OtrfGbMmAczwfiYwlBKGIp1EekMgNOhVqU6gGzIyAg3HTcTd4DRcvXrOhpCs6lKb6OESmEDMOjGxNugtLiTAOdp8I8TF4lmatTF6OU06lSkrfU67aNY6S7weF8NQoZ2tf2qjl21PVjqZniAVPMNIsKGUFrYmiTlBNlDak22A7y2iIBzmFxf0OrXWslTLUqtVSslN6qMHAurZASrAi2u4taWfDOJNXZyKT06YsEqVQUaodb2pkXCjTU79pv2iATEquL8fTDMqurnNrdQMoF7bk/kJZI9xcdZzjZGUnFPdcxkrOY8OXoNY2IB06G4sfyJPwmDk5CuGsRYh2303N/wB5Y8QFlzEkBQxOW19Ra/wFzNTldi2HDsbl2d7n+Zz+UzOK/qVLrgr1LeRaTE2ljx4Yvfr3trPcRAEREASDJkGARmnqcpxjCVMNX+k0r1FP8RWNyB1A7Lt6GdHhcYtVAyEMp6j/AHSZ67uKThJYa+67kJmxEia/EMaKNNnbZRfzPYTtKSisskz5pN581x/MFWtUzE5bfZUaqu/frqdZhfi1Q2sclulO6C/e19548v5etNpRZy8RH1CTOc5d4+9VhTrAZmXMjgWDL1+P9jOinqU3RujxROieSYiJ2JEREA0eL8NGIpMh0vsd7MNjK3lTFNkalU+3RbLr7ttP0PwtL8yjelkx4ZL+3TAcaWNibHfyG3YzJbHhsjYvkyrW+T3zVWthyg1aqVpqL29on/EtMJQFNFQbKoA+AtKCniRiMfY6rQU5R0NS4BJ/3pOkAk0tTnKfovQImRETUWF4vEQBF5EQCZMiTAPDLfTeUfD1+jV3plbUmBqK/wB0AEXB7Wv+kv5r4rC5x2IN1NgbG1tj6n5zjZXnElzRDRmvKbmjCrUpKrVPDBdRfdbm9sw7T3heLgP4bALY5Le41rgHplI2I8xN3H4BK6ZKgJW4OhINxtOc8XVuK3HNHzHE08rsvZmGm2jHaY5bcb5eqUGJsWpk6ONSB2bsfOOE4CmQHq1EUX1pFWeoQNdAO/7z5N6eficDWPmZuHfBscOV0XCsLm9ZgvUBSVBB9dxbsZ3olXTpPWqI7Dw6VPVEb7bPawZh90AbDeb+IxC01LObKouSe0+n0lXgxe+xoisGpx3iZw9EuoBa4ADGwuT+fpNvBljTUvqxAJuLaka6SkwNB8TWFasAES/hU73sb/aPQmwvptpOhE7UylNufTp+SVuTERNJJBlJiaFT6ZnVbgUsu4ALFmIB7CXZMr6FDNU8TQ6kggkkrlyr+rThbHiwvMgjhHCRQB+87ks79yTew8heWMmJ0hBQWIkiQZMiXAiTIgCRJi0AmJEmAJBkyIBzXNVBENOroCzim7EXBpEG9x1738hLbglfPRBvm1cBt7qHYA/ICU3PQ+qp/j/LKf8AHzm7yclsIt+pYj0zGeXXLGrlFLoUXxF3aeRTA20noSZ6ZcwYnErTQs5yqouT2nEcU4ucbVCLnWl7qqWZrfeyjr0A+MsubnZrruoyBVDAe22b2mG5tlsB536Sx5f5dXDjMfaqEat0Udl/vPJv8TUWeDHaK5nN5bwbfCcAKVNRaxA66soOtr33723t6TfEWkz1IQUFhHQSCYYyl4nzGqEU6Nq1VjYKuqg/zEStlsa1mTIbwTzBxTIFpowV3Ni1x9Wn3mOvbbzm1wmiQlyCtwLKbAqoFgLDY9fjKng/D/EYvUOfX2qgJyOVNwi+8im+uxOmoE6QCcKeKcnZL0RC33PURE2FiIiIAiIgCIiAIiIAiIgFNzNgjUpewMzWZQOvtAXsOp0HwBkcpJlwwU6FWYEXvrf/ADLepSB387HqLi2kpuVdEqqdStZwTsDt+1pilWo6hT7orjcvBJkCTNpY5bmHAvUrDwjla9NQLgAkeI9zfci2nxm1TxOLoW8VBiV96ibOPUEC/wDus3WrXxATMPfygjNlyBdRbuT16SxmGNGZynGTT+30K4KJeaKbHKc9BrjSqoB37GV+N5xsxUBgBpmTJe99T7V7ek6p6Ab7QB9QD+s8rhlGyqPMKBrE6b5LCsx6fsNPucFVxGKxYsoqumvkD6sAA20s+C8msDmxGnamjb/iI6eQnXAT1OVf8dDi47JOT8yFBc2eKVMKAALAaAAWAE9xE9NLBcREQCIkSTAEQYgCRJkQCYEQIAiIgAyrwnCjTxNSorHI63KdPEzb/IfnLWRaUnBSab6ACJM8VHsCT08if0lm8IFJwc+LiK1UixU+FuTsb9vT85ezmeSqhZaxJvepffW5UbidMJl0j4q1LvkrHkTERNZYREQBERAEREAREQBERAEREAREQBERAEREARaIgHlaYGwAvvYDWeoiAIiIAiIgCIiAI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2" name="Picture 3" descr="TFDcolor 369 smaller"/>
          <p:cNvPicPr>
            <a:picLocks noChangeAspect="1" noChangeArrowheads="1"/>
          </p:cNvPicPr>
          <p:nvPr/>
        </p:nvPicPr>
        <p:blipFill>
          <a:blip r:embed="rId3"/>
          <a:srcRect/>
          <a:stretch>
            <a:fillRect/>
          </a:stretch>
        </p:blipFill>
        <p:spPr bwMode="auto">
          <a:xfrm>
            <a:off x="4953000" y="5550528"/>
            <a:ext cx="1588828" cy="999638"/>
          </a:xfrm>
          <a:prstGeom prst="rect">
            <a:avLst/>
          </a:prstGeom>
          <a:noFill/>
          <a:ln w="9525">
            <a:noFill/>
            <a:miter lim="800000"/>
            <a:headEnd/>
            <a:tailEnd/>
          </a:ln>
        </p:spPr>
      </p:pic>
      <p:pic>
        <p:nvPicPr>
          <p:cNvPr id="9" name="Picture 217"/>
          <p:cNvPicPr/>
          <p:nvPr/>
        </p:nvPicPr>
        <p:blipFill>
          <a:blip r:embed="rId4" cstate="print">
            <a:extLst>
              <a:ext uri="{28A0092B-C50C-407E-A947-70E740481C1C}">
                <a14:useLocalDpi xmlns:a14="http://schemas.microsoft.com/office/drawing/2010/main" val="0"/>
              </a:ext>
            </a:extLst>
          </a:blip>
          <a:stretch>
            <a:fillRect/>
          </a:stretch>
        </p:blipFill>
        <p:spPr>
          <a:xfrm>
            <a:off x="460375" y="5486400"/>
            <a:ext cx="1387422" cy="1076466"/>
          </a:xfrm>
          <a:prstGeom prst="rect">
            <a:avLst/>
          </a:prstGeom>
        </p:spPr>
      </p:pic>
      <p:pic>
        <p:nvPicPr>
          <p:cNvPr id="10" name="Picture 215"/>
          <p:cNvPicPr/>
          <p:nvPr/>
        </p:nvPicPr>
        <p:blipFill>
          <a:blip r:embed="rId5" cstate="print">
            <a:extLst>
              <a:ext uri="{28A0092B-C50C-407E-A947-70E740481C1C}">
                <a14:useLocalDpi xmlns:a14="http://schemas.microsoft.com/office/drawing/2010/main" val="0"/>
              </a:ext>
            </a:extLst>
          </a:blip>
          <a:stretch>
            <a:fillRect/>
          </a:stretch>
        </p:blipFill>
        <p:spPr>
          <a:xfrm>
            <a:off x="2057400" y="5486400"/>
            <a:ext cx="1593510" cy="1126420"/>
          </a:xfrm>
          <a:prstGeom prst="rect">
            <a:avLst/>
          </a:prstGeom>
        </p:spPr>
      </p:pic>
      <p:pic>
        <p:nvPicPr>
          <p:cNvPr id="11" name="Picture 216"/>
          <p:cNvPicPr/>
          <p:nvPr/>
        </p:nvPicPr>
        <p:blipFill>
          <a:blip r:embed="rId6" cstate="print">
            <a:extLst>
              <a:ext uri="{28A0092B-C50C-407E-A947-70E740481C1C}">
                <a14:useLocalDpi xmlns:a14="http://schemas.microsoft.com/office/drawing/2010/main" val="0"/>
              </a:ext>
            </a:extLst>
          </a:blip>
          <a:stretch>
            <a:fillRect/>
          </a:stretch>
        </p:blipFill>
        <p:spPr>
          <a:xfrm>
            <a:off x="3650911" y="5486404"/>
            <a:ext cx="1010816" cy="1111109"/>
          </a:xfrm>
          <a:prstGeom prst="rect">
            <a:avLst/>
          </a:prstGeom>
        </p:spPr>
      </p:pic>
      <p:pic>
        <p:nvPicPr>
          <p:cNvPr id="14" name="Picture 222"/>
          <p:cNvPicPr/>
          <p:nvPr/>
        </p:nvPicPr>
        <p:blipFill>
          <a:blip r:embed="rId7" cstate="print">
            <a:extLst>
              <a:ext uri="{28A0092B-C50C-407E-A947-70E740481C1C}">
                <a14:useLocalDpi xmlns:a14="http://schemas.microsoft.com/office/drawing/2010/main" val="0"/>
              </a:ext>
            </a:extLst>
          </a:blip>
          <a:stretch>
            <a:fillRect/>
          </a:stretch>
        </p:blipFill>
        <p:spPr>
          <a:xfrm>
            <a:off x="6909349" y="5486404"/>
            <a:ext cx="1853654" cy="1159169"/>
          </a:xfrm>
          <a:prstGeom prst="rect">
            <a:avLst/>
          </a:prstGeom>
        </p:spPr>
      </p:pic>
    </p:spTree>
    <p:extLst>
      <p:ext uri="{BB962C8B-B14F-4D97-AF65-F5344CB8AC3E}">
        <p14:creationId xmlns:p14="http://schemas.microsoft.com/office/powerpoint/2010/main" val="3708772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tasks to be done</a:t>
            </a:r>
            <a:endParaRPr lang="en-US" dirty="0"/>
          </a:p>
        </p:txBody>
      </p:sp>
      <p:sp>
        <p:nvSpPr>
          <p:cNvPr id="3" name="Content Placeholder 2"/>
          <p:cNvSpPr>
            <a:spLocks noGrp="1"/>
          </p:cNvSpPr>
          <p:nvPr>
            <p:ph idx="1"/>
          </p:nvPr>
        </p:nvSpPr>
        <p:spPr/>
        <p:txBody>
          <a:bodyPr>
            <a:normAutofit fontScale="92500"/>
          </a:bodyPr>
          <a:lstStyle/>
          <a:p>
            <a:r>
              <a:rPr lang="en-US" dirty="0" smtClean="0"/>
              <a:t>Stakeholder mapping-roles and responsibilities</a:t>
            </a:r>
          </a:p>
          <a:p>
            <a:r>
              <a:rPr lang="en-US" dirty="0" smtClean="0"/>
              <a:t>Workshops/Forums/Conferences for stakeholders</a:t>
            </a:r>
          </a:p>
          <a:p>
            <a:r>
              <a:rPr lang="en-US" dirty="0" smtClean="0"/>
              <a:t>Organizing field visits to the landscapes of interest</a:t>
            </a:r>
          </a:p>
          <a:p>
            <a:r>
              <a:rPr lang="en-US" dirty="0" smtClean="0"/>
              <a:t>Conducting baseline survey to identify weaknesses, opportunities, strengths, and threats  for engagements</a:t>
            </a:r>
          </a:p>
          <a:p>
            <a:r>
              <a:rPr lang="en-US" dirty="0" smtClean="0"/>
              <a:t>Awareness creation</a:t>
            </a:r>
          </a:p>
          <a:p>
            <a:pPr>
              <a:buNone/>
            </a:pPr>
            <a:endParaRPr lang="en-US" dirty="0"/>
          </a:p>
        </p:txBody>
      </p:sp>
    </p:spTree>
    <p:extLst>
      <p:ext uri="{BB962C8B-B14F-4D97-AF65-F5344CB8AC3E}">
        <p14:creationId xmlns:p14="http://schemas.microsoft.com/office/powerpoint/2010/main" val="3888878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228600"/>
            <a:ext cx="8229600" cy="533400"/>
          </a:xfrm>
        </p:spPr>
        <p:txBody>
          <a:bodyPr>
            <a:normAutofit fontScale="90000"/>
          </a:bodyPr>
          <a:lstStyle/>
          <a:p>
            <a:r>
              <a:rPr lang="en-US" dirty="0" smtClean="0"/>
              <a:t>Actors:</a:t>
            </a:r>
            <a:endParaRPr lang="en-US" dirty="0"/>
          </a:p>
        </p:txBody>
      </p:sp>
      <p:graphicFrame>
        <p:nvGraphicFramePr>
          <p:cNvPr id="7" name="Table 6"/>
          <p:cNvGraphicFramePr>
            <a:graphicFrameLocks noGrp="1"/>
          </p:cNvGraphicFramePr>
          <p:nvPr/>
        </p:nvGraphicFramePr>
        <p:xfrm>
          <a:off x="1143000" y="762000"/>
          <a:ext cx="7086600" cy="5803056"/>
        </p:xfrm>
        <a:graphic>
          <a:graphicData uri="http://schemas.openxmlformats.org/drawingml/2006/table">
            <a:tbl>
              <a:tblPr firstRow="1" bandRow="1">
                <a:tableStyleId>{5C22544A-7EE6-4342-B048-85BDC9FD1C3A}</a:tableStyleId>
              </a:tblPr>
              <a:tblGrid>
                <a:gridCol w="3543300"/>
                <a:gridCol w="3543300"/>
              </a:tblGrid>
              <a:tr h="321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ACTORS</a:t>
                      </a:r>
                    </a:p>
                  </a:txBody>
                  <a:tcPr/>
                </a:tc>
                <a:tc>
                  <a:txBody>
                    <a:bodyPr/>
                    <a:lstStyle/>
                    <a:p>
                      <a:r>
                        <a:rPr lang="en-US" dirty="0" smtClean="0"/>
                        <a:t>ROLES</a:t>
                      </a:r>
                      <a:endParaRPr lang="en-US" dirty="0"/>
                    </a:p>
                  </a:txBody>
                  <a:tcPr/>
                </a:tc>
              </a:tr>
              <a:tr h="554667">
                <a:tc>
                  <a:txBody>
                    <a:bodyPr/>
                    <a:lstStyle/>
                    <a:p>
                      <a:r>
                        <a:rPr lang="en-US" dirty="0" smtClean="0"/>
                        <a:t>National Government</a:t>
                      </a:r>
                      <a:endParaRPr lang="en-US" dirty="0"/>
                    </a:p>
                  </a:txBody>
                  <a:tcPr/>
                </a:tc>
                <a:tc>
                  <a:txBody>
                    <a:bodyPr/>
                    <a:lstStyle/>
                    <a:p>
                      <a:r>
                        <a:rPr lang="en-US" dirty="0" smtClean="0"/>
                        <a:t>Policy formulation</a:t>
                      </a:r>
                      <a:r>
                        <a:rPr lang="en-US" baseline="0" dirty="0" smtClean="0"/>
                        <a:t>, legislations and programmes</a:t>
                      </a:r>
                      <a:endParaRPr lang="en-US" dirty="0"/>
                    </a:p>
                  </a:txBody>
                  <a:tcPr/>
                </a:tc>
              </a:tr>
              <a:tr h="321354">
                <a:tc>
                  <a:txBody>
                    <a:bodyPr/>
                    <a:lstStyle/>
                    <a:p>
                      <a:r>
                        <a:rPr lang="en-US" dirty="0" smtClean="0"/>
                        <a:t>Regional</a:t>
                      </a:r>
                      <a:r>
                        <a:rPr lang="en-US" baseline="0" dirty="0" smtClean="0"/>
                        <a:t> administration</a:t>
                      </a:r>
                      <a:endParaRPr lang="en-US" dirty="0"/>
                    </a:p>
                  </a:txBody>
                  <a:tcPr/>
                </a:tc>
                <a:tc>
                  <a:txBody>
                    <a:bodyPr/>
                    <a:lstStyle/>
                    <a:p>
                      <a:r>
                        <a:rPr lang="en-US" dirty="0" smtClean="0"/>
                        <a:t>Coordination/Supervision</a:t>
                      </a:r>
                      <a:endParaRPr lang="en-US" dirty="0"/>
                    </a:p>
                  </a:txBody>
                  <a:tcPr/>
                </a:tc>
              </a:tr>
              <a:tr h="792381">
                <a:tc>
                  <a:txBody>
                    <a:bodyPr/>
                    <a:lstStyle/>
                    <a:p>
                      <a:r>
                        <a:rPr lang="en-US" dirty="0" smtClean="0"/>
                        <a:t>Local government</a:t>
                      </a:r>
                      <a:endParaRPr lang="en-US" dirty="0"/>
                    </a:p>
                  </a:txBody>
                  <a:tcPr/>
                </a:tc>
                <a:tc>
                  <a:txBody>
                    <a:bodyPr/>
                    <a:lstStyle/>
                    <a:p>
                      <a:r>
                        <a:rPr lang="en-US" dirty="0" smtClean="0"/>
                        <a:t>Technical support, planning</a:t>
                      </a:r>
                      <a:r>
                        <a:rPr lang="en-US" baseline="0" dirty="0" smtClean="0"/>
                        <a:t> and execution at respective level</a:t>
                      </a:r>
                      <a:endParaRPr lang="en-US" dirty="0"/>
                    </a:p>
                  </a:txBody>
                  <a:tcPr/>
                </a:tc>
              </a:tr>
              <a:tr h="321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FBOs</a:t>
                      </a:r>
                    </a:p>
                  </a:txBody>
                  <a:tcPr/>
                </a:tc>
                <a:tc>
                  <a:txBody>
                    <a:bodyPr/>
                    <a:lstStyle/>
                    <a:p>
                      <a:r>
                        <a:rPr lang="en-US" dirty="0" smtClean="0"/>
                        <a:t>Awareness creation</a:t>
                      </a:r>
                      <a:endParaRPr lang="en-US" dirty="0"/>
                    </a:p>
                  </a:txBody>
                  <a:tcPr/>
                </a:tc>
              </a:tr>
              <a:tr h="554667">
                <a:tc>
                  <a:txBody>
                    <a:bodyPr/>
                    <a:lstStyle/>
                    <a:p>
                      <a:r>
                        <a:rPr lang="en-US" dirty="0" smtClean="0"/>
                        <a:t>CSO-NGOs/CBOs</a:t>
                      </a:r>
                      <a:endParaRPr lang="en-US" dirty="0"/>
                    </a:p>
                  </a:txBody>
                  <a:tcPr/>
                </a:tc>
                <a:tc>
                  <a:txBody>
                    <a:bodyPr/>
                    <a:lstStyle/>
                    <a:p>
                      <a:r>
                        <a:rPr lang="en-US" dirty="0" smtClean="0"/>
                        <a:t>Advocacy</a:t>
                      </a:r>
                      <a:r>
                        <a:rPr lang="en-US" baseline="0" dirty="0" smtClean="0"/>
                        <a:t> and awareness creation</a:t>
                      </a:r>
                      <a:endParaRPr lang="en-US" dirty="0"/>
                    </a:p>
                  </a:txBody>
                  <a:tcPr/>
                </a:tc>
              </a:tr>
              <a:tr h="321354">
                <a:tc>
                  <a:txBody>
                    <a:bodyPr/>
                    <a:lstStyle/>
                    <a:p>
                      <a:r>
                        <a:rPr lang="en-US" dirty="0" smtClean="0"/>
                        <a:t>Communities</a:t>
                      </a:r>
                      <a:r>
                        <a:rPr lang="en-US" baseline="0" dirty="0" smtClean="0"/>
                        <a:t> (groups)</a:t>
                      </a:r>
                      <a:endParaRPr lang="en-US" dirty="0"/>
                    </a:p>
                  </a:txBody>
                  <a:tcPr/>
                </a:tc>
                <a:tc>
                  <a:txBody>
                    <a:bodyPr/>
                    <a:lstStyle/>
                    <a:p>
                      <a:r>
                        <a:rPr lang="en-US" dirty="0" smtClean="0"/>
                        <a:t>Planning</a:t>
                      </a:r>
                      <a:r>
                        <a:rPr lang="en-US" baseline="0" dirty="0" smtClean="0"/>
                        <a:t> and implementation</a:t>
                      </a:r>
                      <a:endParaRPr lang="en-US" dirty="0"/>
                    </a:p>
                  </a:txBody>
                  <a:tcPr/>
                </a:tc>
              </a:tr>
              <a:tr h="554667">
                <a:tc>
                  <a:txBody>
                    <a:bodyPr/>
                    <a:lstStyle/>
                    <a:p>
                      <a:r>
                        <a:rPr lang="en-US" dirty="0" smtClean="0"/>
                        <a:t>Development Partners</a:t>
                      </a:r>
                      <a:r>
                        <a:rPr lang="en-US" baseline="0" dirty="0" smtClean="0"/>
                        <a:t> e.g. USAID, JICA, SIDA, World Bank</a:t>
                      </a:r>
                      <a:endParaRPr lang="en-US" dirty="0"/>
                    </a:p>
                  </a:txBody>
                  <a:tcPr/>
                </a:tc>
                <a:tc>
                  <a:txBody>
                    <a:bodyPr/>
                    <a:lstStyle/>
                    <a:p>
                      <a:r>
                        <a:rPr lang="en-US" dirty="0" smtClean="0"/>
                        <a:t>Funding, programming</a:t>
                      </a:r>
                      <a:endParaRPr lang="en-US" dirty="0"/>
                    </a:p>
                  </a:txBody>
                  <a:tcPr/>
                </a:tc>
              </a:tr>
              <a:tr h="321354">
                <a:tc>
                  <a:txBody>
                    <a:bodyPr/>
                    <a:lstStyle/>
                    <a:p>
                      <a:r>
                        <a:rPr lang="en-US" dirty="0" smtClean="0"/>
                        <a:t>Investors/Private Sector</a:t>
                      </a:r>
                      <a:endParaRPr lang="en-US" dirty="0"/>
                    </a:p>
                  </a:txBody>
                  <a:tcPr/>
                </a:tc>
                <a:tc>
                  <a:txBody>
                    <a:bodyPr/>
                    <a:lstStyle/>
                    <a:p>
                      <a:r>
                        <a:rPr lang="en-US" dirty="0" smtClean="0"/>
                        <a:t>Funding</a:t>
                      </a:r>
                      <a:r>
                        <a:rPr lang="en-US" baseline="0" dirty="0" smtClean="0"/>
                        <a:t> and execution</a:t>
                      </a:r>
                      <a:endParaRPr lang="en-US" dirty="0"/>
                    </a:p>
                  </a:txBody>
                  <a:tcPr/>
                </a:tc>
              </a:tr>
              <a:tr h="554667">
                <a:tc>
                  <a:txBody>
                    <a:bodyPr/>
                    <a:lstStyle/>
                    <a:p>
                      <a:r>
                        <a:rPr lang="en-US" dirty="0" smtClean="0"/>
                        <a:t>Media </a:t>
                      </a:r>
                      <a:endParaRPr lang="en-US" dirty="0"/>
                    </a:p>
                  </a:txBody>
                  <a:tcPr/>
                </a:tc>
                <a:tc>
                  <a:txBody>
                    <a:bodyPr/>
                    <a:lstStyle/>
                    <a:p>
                      <a:r>
                        <a:rPr lang="en-US" dirty="0" smtClean="0"/>
                        <a:t>Advocacy and awareness creation</a:t>
                      </a:r>
                      <a:endParaRPr lang="en-US" dirty="0"/>
                    </a:p>
                  </a:txBody>
                  <a:tcPr/>
                </a:tc>
              </a:tr>
              <a:tr h="792381">
                <a:tc>
                  <a:txBody>
                    <a:bodyPr/>
                    <a:lstStyle/>
                    <a:p>
                      <a:r>
                        <a:rPr lang="en-US" dirty="0" smtClean="0"/>
                        <a:t>Academia</a:t>
                      </a:r>
                      <a:endParaRPr lang="en-US" dirty="0"/>
                    </a:p>
                  </a:txBody>
                  <a:tcPr/>
                </a:tc>
                <a:tc>
                  <a:txBody>
                    <a:bodyPr/>
                    <a:lstStyle/>
                    <a:p>
                      <a:r>
                        <a:rPr lang="en-US" dirty="0" smtClean="0"/>
                        <a:t>Research, programmes and out-reach, technical</a:t>
                      </a:r>
                      <a:r>
                        <a:rPr lang="en-US" baseline="0" dirty="0" smtClean="0"/>
                        <a:t> advancement</a:t>
                      </a:r>
                      <a:endParaRPr lang="en-US" dirty="0"/>
                    </a:p>
                  </a:txBody>
                  <a:tcPr/>
                </a:tc>
              </a:tr>
            </a:tbl>
          </a:graphicData>
        </a:graphic>
      </p:graphicFrame>
    </p:spTree>
    <p:extLst>
      <p:ext uri="{BB962C8B-B14F-4D97-AF65-F5344CB8AC3E}">
        <p14:creationId xmlns:p14="http://schemas.microsoft.com/office/powerpoint/2010/main" val="271177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Sources</a:t>
            </a:r>
            <a:endParaRPr lang="en-US" dirty="0"/>
          </a:p>
        </p:txBody>
      </p:sp>
      <p:sp>
        <p:nvSpPr>
          <p:cNvPr id="3" name="Content Placeholder 2"/>
          <p:cNvSpPr>
            <a:spLocks noGrp="1"/>
          </p:cNvSpPr>
          <p:nvPr>
            <p:ph idx="1"/>
          </p:nvPr>
        </p:nvSpPr>
        <p:spPr/>
        <p:txBody>
          <a:bodyPr/>
          <a:lstStyle/>
          <a:p>
            <a:r>
              <a:rPr lang="en-US" dirty="0" smtClean="0"/>
              <a:t>Government Budget</a:t>
            </a:r>
          </a:p>
          <a:p>
            <a:r>
              <a:rPr lang="en-US" dirty="0" smtClean="0"/>
              <a:t>Development Partners</a:t>
            </a:r>
          </a:p>
          <a:p>
            <a:r>
              <a:rPr lang="en-US" dirty="0" smtClean="0"/>
              <a:t>Investors/Private Sector</a:t>
            </a:r>
          </a:p>
          <a:p>
            <a:r>
              <a:rPr lang="en-US" dirty="0" smtClean="0"/>
              <a:t>Communities-e.g. Pastoralists</a:t>
            </a:r>
            <a:endParaRPr lang="en-US" dirty="0"/>
          </a:p>
        </p:txBody>
      </p:sp>
    </p:spTree>
    <p:extLst>
      <p:ext uri="{BB962C8B-B14F-4D97-AF65-F5344CB8AC3E}">
        <p14:creationId xmlns:p14="http://schemas.microsoft.com/office/powerpoint/2010/main" val="2397630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influence policy</a:t>
            </a:r>
            <a:endParaRPr lang="en-US" dirty="0"/>
          </a:p>
        </p:txBody>
      </p:sp>
      <p:sp>
        <p:nvSpPr>
          <p:cNvPr id="3" name="Content Placeholder 2"/>
          <p:cNvSpPr>
            <a:spLocks noGrp="1"/>
          </p:cNvSpPr>
          <p:nvPr>
            <p:ph idx="1"/>
          </p:nvPr>
        </p:nvSpPr>
        <p:spPr/>
        <p:txBody>
          <a:bodyPr/>
          <a:lstStyle/>
          <a:p>
            <a:r>
              <a:rPr lang="en-US" dirty="0" smtClean="0"/>
              <a:t>Through research or data collection that informs policy decisions</a:t>
            </a:r>
          </a:p>
          <a:p>
            <a:r>
              <a:rPr lang="en-US" dirty="0" smtClean="0"/>
              <a:t>Through financing </a:t>
            </a:r>
          </a:p>
          <a:p>
            <a:r>
              <a:rPr lang="en-US" dirty="0" smtClean="0"/>
              <a:t>Through advocacy and awareness creation</a:t>
            </a:r>
          </a:p>
          <a:p>
            <a:r>
              <a:rPr lang="en-US" dirty="0" smtClean="0"/>
              <a:t>Through law enforcement</a:t>
            </a:r>
            <a:endParaRPr lang="en-US" dirty="0"/>
          </a:p>
        </p:txBody>
      </p:sp>
    </p:spTree>
    <p:extLst>
      <p:ext uri="{BB962C8B-B14F-4D97-AF65-F5344CB8AC3E}">
        <p14:creationId xmlns:p14="http://schemas.microsoft.com/office/powerpoint/2010/main" val="2026554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66800" y="1905000"/>
            <a:ext cx="8610600" cy="1447800"/>
          </a:xfrm>
        </p:spPr>
        <p:txBody>
          <a:bodyPr>
            <a:normAutofit fontScale="90000"/>
          </a:bodyPr>
          <a:lstStyle/>
          <a:p>
            <a:pPr algn="r" eaLnBrk="1" hangingPunct="1"/>
            <a:r>
              <a:rPr lang="en-US" sz="3600" b="1" dirty="0">
                <a:solidFill>
                  <a:srgbClr val="FF6600"/>
                </a:solidFill>
                <a:ea typeface="ＭＳ Ｐゴシック" pitchFamily="-107" charset="-128"/>
                <a:cs typeface="ＭＳ Ｐゴシック" pitchFamily="-107" charset="-128"/>
              </a:rPr>
              <a:t/>
            </a:r>
            <a:br>
              <a:rPr lang="en-US" sz="3600" b="1" dirty="0">
                <a:solidFill>
                  <a:srgbClr val="FF6600"/>
                </a:solidFill>
                <a:ea typeface="ＭＳ Ｐゴシック" pitchFamily="-107" charset="-128"/>
                <a:cs typeface="ＭＳ Ｐゴシック" pitchFamily="-107" charset="-128"/>
              </a:rPr>
            </a:br>
            <a:r>
              <a:rPr lang="en-US" b="1" dirty="0" smtClean="0">
                <a:solidFill>
                  <a:srgbClr val="0000FF"/>
                </a:solidFill>
                <a:ea typeface="ＭＳ Ｐゴシック" pitchFamily="-107" charset="-128"/>
                <a:cs typeface="ＭＳ Ｐゴシック" pitchFamily="-107" charset="-128"/>
              </a:rPr>
              <a:t> </a:t>
            </a:r>
            <a:r>
              <a:rPr lang="en-US" sz="4000" b="1" dirty="0" smtClean="0">
                <a:solidFill>
                  <a:srgbClr val="0070C0"/>
                </a:solidFill>
                <a:ea typeface="ＭＳ Ｐゴシック" pitchFamily="-107" charset="-128"/>
                <a:cs typeface="ＭＳ Ｐゴシック" pitchFamily="-107" charset="-128"/>
              </a:rPr>
              <a:t>Breakout Group #3 – Question 3</a:t>
            </a:r>
            <a:r>
              <a:rPr lang="en-US" sz="4000" b="1" dirty="0">
                <a:solidFill>
                  <a:srgbClr val="0070C0"/>
                </a:solidFill>
                <a:ea typeface="ＭＳ Ｐゴシック" pitchFamily="-107" charset="-128"/>
                <a:cs typeface="ＭＳ Ｐゴシック" pitchFamily="-107" charset="-128"/>
              </a:rPr>
              <a:t/>
            </a:r>
            <a:br>
              <a:rPr lang="en-US" sz="4000" b="1" dirty="0">
                <a:solidFill>
                  <a:srgbClr val="0070C0"/>
                </a:solidFill>
                <a:ea typeface="ＭＳ Ｐゴシック" pitchFamily="-107" charset="-128"/>
                <a:cs typeface="ＭＳ Ｐゴシック" pitchFamily="-107" charset="-128"/>
              </a:rPr>
            </a:br>
            <a:endParaRPr lang="en-US" b="1" dirty="0">
              <a:solidFill>
                <a:srgbClr val="FF6600"/>
              </a:solidFill>
              <a:ea typeface="ＭＳ Ｐゴシック" pitchFamily="-107" charset="-128"/>
              <a:cs typeface="ＭＳ Ｐゴシック" pitchFamily="-107" charset="-128"/>
            </a:endParaRPr>
          </a:p>
        </p:txBody>
      </p:sp>
      <p:sp>
        <p:nvSpPr>
          <p:cNvPr id="14341" name="Text Box 5"/>
          <p:cNvSpPr txBox="1">
            <a:spLocks noChangeArrowheads="1"/>
          </p:cNvSpPr>
          <p:nvPr/>
        </p:nvSpPr>
        <p:spPr bwMode="auto">
          <a:xfrm>
            <a:off x="460377" y="3352804"/>
            <a:ext cx="8226425" cy="1874359"/>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endParaRPr lang="en-US" b="1" dirty="0">
              <a:solidFill>
                <a:prstClr val="black"/>
              </a:solidFill>
            </a:endParaRPr>
          </a:p>
          <a:p>
            <a:pPr algn="r">
              <a:lnSpc>
                <a:spcPct val="80000"/>
              </a:lnSpc>
              <a:spcBef>
                <a:spcPct val="50000"/>
              </a:spcBef>
            </a:pPr>
            <a:r>
              <a:rPr lang="en-US" i="1" dirty="0">
                <a:solidFill>
                  <a:srgbClr val="0070C0"/>
                </a:solidFill>
              </a:rPr>
              <a:t>31 </a:t>
            </a:r>
            <a:r>
              <a:rPr lang="en-US" i="1" dirty="0" smtClean="0">
                <a:solidFill>
                  <a:srgbClr val="0070C0"/>
                </a:solidFill>
              </a:rPr>
              <a:t>October </a:t>
            </a:r>
            <a:r>
              <a:rPr lang="en-US" i="1" dirty="0">
                <a:solidFill>
                  <a:srgbClr val="0070C0"/>
                </a:solidFill>
              </a:rPr>
              <a:t>– </a:t>
            </a:r>
            <a:r>
              <a:rPr lang="en-US" i="1" dirty="0" smtClean="0">
                <a:solidFill>
                  <a:srgbClr val="0070C0"/>
                </a:solidFill>
              </a:rPr>
              <a:t>4 November</a:t>
            </a:r>
            <a:endParaRPr lang="en-US" i="1" dirty="0">
              <a:solidFill>
                <a:srgbClr val="0070C0"/>
              </a:solidFill>
            </a:endParaRPr>
          </a:p>
          <a:p>
            <a:pPr algn="r">
              <a:lnSpc>
                <a:spcPct val="80000"/>
              </a:lnSpc>
              <a:spcBef>
                <a:spcPct val="50000"/>
              </a:spcBef>
            </a:pPr>
            <a:r>
              <a:rPr lang="en-US" dirty="0" smtClean="0">
                <a:solidFill>
                  <a:srgbClr val="0070C0"/>
                </a:solidFill>
              </a:rPr>
              <a:t>Iringa, Tanzania</a:t>
            </a:r>
            <a:endParaRPr lang="en-US" dirty="0">
              <a:solidFill>
                <a:srgbClr val="0070C0"/>
              </a:solidFill>
            </a:endParaRPr>
          </a:p>
          <a:p>
            <a:pPr>
              <a:lnSpc>
                <a:spcPct val="80000"/>
              </a:lnSpc>
              <a:spcBef>
                <a:spcPct val="50000"/>
              </a:spcBef>
            </a:pPr>
            <a:endParaRPr lang="en-US" sz="2400" b="1" i="1" dirty="0">
              <a:solidFill>
                <a:srgbClr val="669900"/>
              </a:solidFill>
            </a:endParaRPr>
          </a:p>
          <a:p>
            <a:pPr>
              <a:lnSpc>
                <a:spcPct val="80000"/>
              </a:lnSpc>
              <a:spcBef>
                <a:spcPct val="50000"/>
              </a:spcBef>
            </a:pPr>
            <a:endParaRPr lang="en-US" i="1" dirty="0">
              <a:solidFill>
                <a:prstClr val="black"/>
              </a:solidFill>
            </a:endParaRPr>
          </a:p>
        </p:txBody>
      </p:sp>
      <p:sp>
        <p:nvSpPr>
          <p:cNvPr id="3" name="AutoShape 2" descr="data:image/jpeg;base64,/9j/4AAQSkZJRgABAQAAAQABAAD/2wCEAAkGBhQQEBQUEBQVEBQUFRUVFBAPEBAQEBQQFRAVFhgWFhUXGyYfFxokGRQUIC8gIyc1LSwsFR4xNTAqNSYrLykBCQoKDgwOGg8PGSkkHiQpLDUpLDQpKSwvLCwsLiwsKikpLCksLCwsNSw1LC81KSosKSwsKSwsKSwsLC0sLCwpKf/AABEIAMAAwAMBIgACEQEDEQH/xAAbAAEAAgMBAQAAAAAAAAAAAAAAAQUDBAYCB//EADsQAAIBAgQEAwQIBgEFAAAAAAECAAMRBBIhMQUGQVETYXEiUoGRFCMyQnKhscEzYpLR4fBTFRZDY6L/xAAaAQEAAwEBAQAAAAAAAAAAAAAAAQIEAwUG/8QALhEAAgIBAgQEBgEFAAAAAAAAAAECAxEEIRIxQVETYYHwMnGRodHhBRQjYrHB/9oADAMBAAIRAxEAPwD7jERAEREAREQBESCYBMgma1bHqpsTe2rWIsq92PT03M18Sr1LZb2N92aku+lwPaO3cbznKxLluDdqYlV+0yr09pgNe2s114xSIurhht7F21tfoJUnlp2vnqqt9T4NBUJJNySxN5tPy6CSTVrm5v8AxW2sRbT1mbxL3yhj54/JXL7Gz/12j1fL+JXUfMibNHGI/wBhlb8LK36GUmI5XYqVXE1QDplc51y323BPWc/juVa9E5kBqAa5qZOYWG9t++04WarU17yryvL2yrlJdD6DeJw/CecHpnLXvUXbN/5F9fe/WdhgcelZc1Ngw8twexHSadPrK7/he/bqWUkzZiImssIiIAiIgCIiAIiIAiIgCIiAReVHE+MFWFKgviVW6aZVHUtI49jyoSlT1qVTlFjYqLat5dPhebfDuGikL6M5+0+WxaZZTlOThDbu/wDiI8iaGB1zVAC5GuW4S/Wy9fU66fLcAgSZojFR5Ei0WiJYC0i0mIBV8W4KtcbAML2JF1N9ww6jT1E5jE4ergauelcKbZqdyy69L29ob2O47d+7mOslwR3ExX6SNj4o7S7lXHJr8N4itdAy3B6q24/weh6zcE5niSthqiYgDKDlSqgKlcm2gA6aW+Xr0dOoCAQbgi4I2IM602OWYy5r3klHuJEmaCRERAEREAREQBERAEgmJV8xY3wsO51uRlFuhYWv+c52TUIuT6BldwBzicRVrtqF+rpeQ3/S39RnSicRwTmWlhaITK7sSWawVVBPS5Ouluk2RzhWqE+BQzAfjc//ADYD0nmafWUwgsyzJ7vCbOakkjr4nMYHjWKq5gKaIV2DpUAJ00vm7E/KbScZxCEirhma33qJuLX6K2v5zZHWQks4ePky3EXsSj/7voC2YuhvYqyEMv4pcUawcBlIYEXBGoInaF1dm0GmSmme4vPFWoFBJ0AFyfITlH4viMb7OGXwk2aoWsdfPp6DWUu1EasLdt8kg3gv8dx2jRuHcXH3Qbt8hNEccrVNaVBgtx7VQWLLfWy3Hl1mbhPLVKhY28R/+Rxrf+UdJbASkY3T3m+HyX5/RG7KXGYjEMGX6OHUgg5mVQwOnvG3ympwLHVKdJqTKS9FgCLFrU2Fx9n9r7Tpss5vjeFeniaVenezMlOpa+xa2vlt8ZyurlW1YpN/Tl9A1jcuKOOuWBy3W+isxJsAT9pRtcfOZlxilsuYZvdOjW72OtvOZGQEWOoPTylTxDhT5fqDoL3ouzZGB7Ne6HtYzRKU4rK39+/wTuXAMmc5w7jjp7NVXFrCzgeIBqCR/wAii2416mdAtQEXBuO41lqro2LYJ5PcRE7EiIiAIkGa2OrFUJW1/eOyjq3nbt1kN4WQY+IcSWkO7Wvboq+8/ZfOc1Vo1cZfIucE28eqbU1HanT6dNdzfp0ssLwM1X8SrogN1psSzOT96rfyNsvS0vkpgCwFgOg2mB1T1Hx7R7dyuM8zncJyRSX+IzVD2HsLt5a9/nLalwSitstNRb16frN+J3r0tNfwxRKikYThVK5Sq5fdyi299rTLaTE0JJEmGthEf7aq34lB/WKGGVL5AFB1sNFv5DYTNEjhWc4B4dARYi4O48piwmESkoWmuVRsBf1mxEcKzkC0REsBMVegHFj3B/pIP7TLEhrIItJtESQaHFOFLXUX9l11Spa7I1wbj4gSiwePqUarI3tOp9qmB/Gp2J8RNLZx196dWZT8ycIFanmXSolypG/mNP8Ab2mLU1Nf3K+a+5Vrqi0oVg6hlN1YXBHUTLOK5O4yVfwH2YkoT0bcr6HWdoDOmm1CvrUl6iLyskxEi80liGawudB3OkrcF9axcMGTMSGRiQxtYC1tgD33vpMPHsQWHgJcPUFrgEgKb729D8jLLB4UUkVF0CgCZ+Ljnjov9kdTOBJkCYcbixSpvUa5CKzkDeyi5t56TQSZ4lK3MhCZ2w2ICWzFstJrLa97ByTp2EtqNcOoZTdWAKkbFSLg/IiAZIlJhOZTVRXp4bEMjC6tagLg+tSWoxFkzv8AVjLmYPYFRa5zWNtIBmiUtPmMuudMNiHpnUVAtIZl95UZwxHbTWWWDxq1qa1KZzIwuptbT47GAbESnHMWct4FCtiFUkeLTFJULA2IUu4LWPUaec3eHcTSuhZLixKsjqVdHG6sp2Oo+cA24lVW47aq9NKNWsaeXM1PwsoLLmH2nHSbeBxbVAS1J6Nja1XJc6bjKxgG1EpcXzEaRGbDV7FwikCiQzE2Fvb6ywwOMaoDmpPRt0q5LnzGVjANqJV1+OgVGp0qVTEMlvE8LIFQkXCszsBmtrYa2I7zLw3iy1iy5XpVEtnpVQA6htjoSGBsdQehgG/ItJiAfOuOYQ4XFZlFlzConQb3IB9f1n0GjUDKCNiAQfIi85rnHB5hm92mxvrYEOmnqQW+UsuVq5fC07m5AK/0mw/K08nSx8LUTr6PdFI7Not5EmRPWLnPUnD8Sb/10rX8yR+zflOhnK8Nqj/qda91upABFibZP7XnVzHpJcSk/wDJlYiV/MFMthK4UFiaNQBVBJJKHQAbmWETYWOQ4hwOomHRhVxNZAF8bDeJ7T0StmVMoBzDfL1AI6zqcMqhFyDKoVcq2K2WwsLHUaW0maIBwfAmp08PSWp9PR1UZkSnjQgYdAAtrTq+I0TicJUVLqatJgudWQgsumYEXWWMQChw/MipTC1KVdKqqAaK4eqxzAWsjKMrDTQ3tLTB1HekDUTwWYaoGDFb3+8OtrfGbMmAczwfiYwlBKGIp1EekMgNOhVqU6gGzIyAg3HTcTd4DRcvXrOhpCs6lKb6OESmEDMOjGxNugtLiTAOdp8I8TF4lmatTF6OU06lSkrfU67aNY6S7weF8NQoZ2tf2qjl21PVjqZniAVPMNIsKGUFrYmiTlBNlDak22A7y2iIBzmFxf0OrXWslTLUqtVSslN6qMHAurZASrAi2u4taWfDOJNXZyKT06YsEqVQUaodb2pkXCjTU79pv2iATEquL8fTDMqurnNrdQMoF7bk/kJZI9xcdZzjZGUnFPdcxkrOY8OXoNY2IB06G4sfyJPwmDk5CuGsRYh2303N/wB5Y8QFlzEkBQxOW19Ra/wFzNTldi2HDsbl2d7n+Zz+UzOK/qVLrgr1LeRaTE2ljx4Yvfr3trPcRAEREASDJkGARmnqcpxjCVMNX+k0r1FP8RWNyB1A7Lt6GdHhcYtVAyEMp6j/AHSZ67uKThJYa+67kJmxEia/EMaKNNnbZRfzPYTtKSisskz5pN581x/MFWtUzE5bfZUaqu/frqdZhfi1Q2sclulO6C/e19548v5etNpRZy8RH1CTOc5d4+9VhTrAZmXMjgWDL1+P9jOinqU3RujxROieSYiJ2JEREA0eL8NGIpMh0vsd7MNjK3lTFNkalU+3RbLr7ttP0PwtL8yjelkx4ZL+3TAcaWNibHfyG3YzJbHhsjYvkyrW+T3zVWthyg1aqVpqL29on/EtMJQFNFQbKoA+AtKCniRiMfY6rQU5R0NS4BJ/3pOkAk0tTnKfovQImRETUWF4vEQBF5EQCZMiTAPDLfTeUfD1+jV3plbUmBqK/wB0AEXB7Wv+kv5r4rC5x2IN1NgbG1tj6n5zjZXnElzRDRmvKbmjCrUpKrVPDBdRfdbm9sw7T3heLgP4bALY5Le41rgHplI2I8xN3H4BK6ZKgJW4OhINxtOc8XVuK3HNHzHE08rsvZmGm2jHaY5bcb5eqUGJsWpk6ONSB2bsfOOE4CmQHq1EUX1pFWeoQNdAO/7z5N6eficDWPmZuHfBscOV0XCsLm9ZgvUBSVBB9dxbsZ3olXTpPWqI7Dw6VPVEb7bPawZh90AbDeb+IxC01LObKouSe0+n0lXgxe+xoisGpx3iZw9EuoBa4ADGwuT+fpNvBljTUvqxAJuLaka6SkwNB8TWFasAES/hU73sb/aPQmwvptpOhE7UylNufTp+SVuTERNJJBlJiaFT6ZnVbgUsu4ALFmIB7CXZMr6FDNU8TQ6kggkkrlyr+rThbHiwvMgjhHCRQB+87ks79yTew8heWMmJ0hBQWIkiQZMiXAiTIgCRJi0AmJEmAJBkyIBzXNVBENOroCzim7EXBpEG9x1738hLbglfPRBvm1cBt7qHYA/ICU3PQ+qp/j/LKf8AHzm7yclsIt+pYj0zGeXXLGrlFLoUXxF3aeRTA20noSZ6ZcwYnErTQs5yqouT2nEcU4ucbVCLnWl7qqWZrfeyjr0A+MsubnZrruoyBVDAe22b2mG5tlsB536Sx5f5dXDjMfaqEat0Udl/vPJv8TUWeDHaK5nN5bwbfCcAKVNRaxA66soOtr33723t6TfEWkz1IQUFhHQSCYYyl4nzGqEU6Nq1VjYKuqg/zEStlsa1mTIbwTzBxTIFpowV3Ni1x9Wn3mOvbbzm1wmiQlyCtwLKbAqoFgLDY9fjKng/D/EYvUOfX2qgJyOVNwi+8im+uxOmoE6QCcKeKcnZL0RC33PURE2FiIiIAiIgCIiAIiIAiIgFNzNgjUpewMzWZQOvtAXsOp0HwBkcpJlwwU6FWYEXvrf/ADLepSB387HqLi2kpuVdEqqdStZwTsDt+1pilWo6hT7orjcvBJkCTNpY5bmHAvUrDwjla9NQLgAkeI9zfci2nxm1TxOLoW8VBiV96ibOPUEC/wDus3WrXxATMPfygjNlyBdRbuT16SxmGNGZynGTT+30K4KJeaKbHKc9BrjSqoB37GV+N5xsxUBgBpmTJe99T7V7ek6p6Ab7QB9QD+s8rhlGyqPMKBrE6b5LCsx6fsNPucFVxGKxYsoqumvkD6sAA20s+C8msDmxGnamjb/iI6eQnXAT1OVf8dDi47JOT8yFBc2eKVMKAALAaAAWAE9xE9NLBcREQCIkSTAEQYgCRJkQCYEQIAiIgAyrwnCjTxNSorHI63KdPEzb/IfnLWRaUnBSab6ACJM8VHsCT08if0lm8IFJwc+LiK1UixU+FuTsb9vT85ezmeSqhZaxJvepffW5UbidMJl0j4q1LvkrHkTERNZYREQBERAEREAREQBERAEREAREQBERAEREARaIgHlaYGwAvvYDWeoiAIiIAiIgCIiAI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2" name="Picture 3" descr="TFDcolor 369 smaller"/>
          <p:cNvPicPr>
            <a:picLocks noChangeAspect="1" noChangeArrowheads="1"/>
          </p:cNvPicPr>
          <p:nvPr/>
        </p:nvPicPr>
        <p:blipFill>
          <a:blip r:embed="rId3"/>
          <a:srcRect/>
          <a:stretch>
            <a:fillRect/>
          </a:stretch>
        </p:blipFill>
        <p:spPr bwMode="auto">
          <a:xfrm>
            <a:off x="4953000" y="5550528"/>
            <a:ext cx="1588828" cy="999638"/>
          </a:xfrm>
          <a:prstGeom prst="rect">
            <a:avLst/>
          </a:prstGeom>
          <a:noFill/>
          <a:ln w="9525">
            <a:noFill/>
            <a:miter lim="800000"/>
            <a:headEnd/>
            <a:tailEnd/>
          </a:ln>
        </p:spPr>
      </p:pic>
      <p:pic>
        <p:nvPicPr>
          <p:cNvPr id="9" name="Picture 217"/>
          <p:cNvPicPr/>
          <p:nvPr/>
        </p:nvPicPr>
        <p:blipFill>
          <a:blip r:embed="rId4" cstate="print">
            <a:extLst>
              <a:ext uri="{28A0092B-C50C-407E-A947-70E740481C1C}">
                <a14:useLocalDpi xmlns:a14="http://schemas.microsoft.com/office/drawing/2010/main" val="0"/>
              </a:ext>
            </a:extLst>
          </a:blip>
          <a:stretch>
            <a:fillRect/>
          </a:stretch>
        </p:blipFill>
        <p:spPr>
          <a:xfrm>
            <a:off x="460375" y="5486400"/>
            <a:ext cx="1387422" cy="1076466"/>
          </a:xfrm>
          <a:prstGeom prst="rect">
            <a:avLst/>
          </a:prstGeom>
        </p:spPr>
      </p:pic>
      <p:pic>
        <p:nvPicPr>
          <p:cNvPr id="10" name="Picture 215"/>
          <p:cNvPicPr/>
          <p:nvPr/>
        </p:nvPicPr>
        <p:blipFill>
          <a:blip r:embed="rId5" cstate="print">
            <a:extLst>
              <a:ext uri="{28A0092B-C50C-407E-A947-70E740481C1C}">
                <a14:useLocalDpi xmlns:a14="http://schemas.microsoft.com/office/drawing/2010/main" val="0"/>
              </a:ext>
            </a:extLst>
          </a:blip>
          <a:stretch>
            <a:fillRect/>
          </a:stretch>
        </p:blipFill>
        <p:spPr>
          <a:xfrm>
            <a:off x="2057400" y="5486400"/>
            <a:ext cx="1593510" cy="1126420"/>
          </a:xfrm>
          <a:prstGeom prst="rect">
            <a:avLst/>
          </a:prstGeom>
        </p:spPr>
      </p:pic>
      <p:pic>
        <p:nvPicPr>
          <p:cNvPr id="11" name="Picture 216"/>
          <p:cNvPicPr/>
          <p:nvPr/>
        </p:nvPicPr>
        <p:blipFill>
          <a:blip r:embed="rId6" cstate="print">
            <a:extLst>
              <a:ext uri="{28A0092B-C50C-407E-A947-70E740481C1C}">
                <a14:useLocalDpi xmlns:a14="http://schemas.microsoft.com/office/drawing/2010/main" val="0"/>
              </a:ext>
            </a:extLst>
          </a:blip>
          <a:stretch>
            <a:fillRect/>
          </a:stretch>
        </p:blipFill>
        <p:spPr>
          <a:xfrm>
            <a:off x="3650911" y="5486404"/>
            <a:ext cx="1010816" cy="1111109"/>
          </a:xfrm>
          <a:prstGeom prst="rect">
            <a:avLst/>
          </a:prstGeom>
        </p:spPr>
      </p:pic>
      <p:pic>
        <p:nvPicPr>
          <p:cNvPr id="14" name="Picture 222"/>
          <p:cNvPicPr/>
          <p:nvPr/>
        </p:nvPicPr>
        <p:blipFill>
          <a:blip r:embed="rId7" cstate="print">
            <a:extLst>
              <a:ext uri="{28A0092B-C50C-407E-A947-70E740481C1C}">
                <a14:useLocalDpi xmlns:a14="http://schemas.microsoft.com/office/drawing/2010/main" val="0"/>
              </a:ext>
            </a:extLst>
          </a:blip>
          <a:stretch>
            <a:fillRect/>
          </a:stretch>
        </p:blipFill>
        <p:spPr>
          <a:xfrm>
            <a:off x="6909349" y="5486404"/>
            <a:ext cx="1853654" cy="1159169"/>
          </a:xfrm>
          <a:prstGeom prst="rect">
            <a:avLst/>
          </a:prstGeom>
        </p:spPr>
      </p:pic>
    </p:spTree>
    <p:extLst>
      <p:ext uri="{BB962C8B-B14F-4D97-AF65-F5344CB8AC3E}">
        <p14:creationId xmlns:p14="http://schemas.microsoft.com/office/powerpoint/2010/main" val="15601479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1579418"/>
            <a:ext cx="6858000" cy="3678382"/>
          </a:xfrm>
        </p:spPr>
        <p:txBody>
          <a:bodyPr>
            <a:normAutofit/>
          </a:bodyPr>
          <a:lstStyle/>
          <a:p>
            <a:r>
              <a:rPr lang="en-US" sz="4000" dirty="0" smtClean="0"/>
              <a:t>Question 3: Need for collaborative platforms</a:t>
            </a:r>
          </a:p>
          <a:p>
            <a:endParaRPr lang="en-US" sz="4000" dirty="0" smtClean="0"/>
          </a:p>
          <a:p>
            <a:r>
              <a:rPr lang="en-US" sz="4000" dirty="0" smtClean="0"/>
              <a:t>How do you coordinate stakeholders through various platforms?</a:t>
            </a:r>
            <a:endParaRPr lang="en-US" sz="4000" dirty="0"/>
          </a:p>
        </p:txBody>
      </p:sp>
    </p:spTree>
    <p:extLst>
      <p:ext uri="{BB962C8B-B14F-4D97-AF65-F5344CB8AC3E}">
        <p14:creationId xmlns:p14="http://schemas.microsoft.com/office/powerpoint/2010/main" val="36777807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platforms need</a:t>
            </a:r>
            <a:r>
              <a:rPr lang="is-IS" dirty="0" smtClean="0"/>
              <a:t>….</a:t>
            </a:r>
            <a:endParaRPr lang="en-US" dirty="0"/>
          </a:p>
        </p:txBody>
      </p:sp>
      <p:sp>
        <p:nvSpPr>
          <p:cNvPr id="3" name="Content Placeholder 2"/>
          <p:cNvSpPr>
            <a:spLocks noGrp="1"/>
          </p:cNvSpPr>
          <p:nvPr>
            <p:ph idx="1"/>
          </p:nvPr>
        </p:nvSpPr>
        <p:spPr/>
        <p:txBody>
          <a:bodyPr/>
          <a:lstStyle/>
          <a:p>
            <a:r>
              <a:rPr lang="en-US" dirty="0"/>
              <a:t>T</a:t>
            </a:r>
            <a:r>
              <a:rPr lang="en-US" dirty="0" smtClean="0"/>
              <a:t>o improve coordination </a:t>
            </a:r>
          </a:p>
          <a:p>
            <a:r>
              <a:rPr lang="en-US" dirty="0"/>
              <a:t>M</a:t>
            </a:r>
            <a:r>
              <a:rPr lang="en-US" dirty="0" smtClean="0"/>
              <a:t>ake themselves more visible to a variety of stakeholders</a:t>
            </a:r>
          </a:p>
          <a:p>
            <a:r>
              <a:rPr lang="en-US" dirty="0" smtClean="0"/>
              <a:t>Develop clear information flows to all stakeholders. </a:t>
            </a:r>
          </a:p>
        </p:txBody>
      </p:sp>
    </p:spTree>
    <p:extLst>
      <p:ext uri="{BB962C8B-B14F-4D97-AF65-F5344CB8AC3E}">
        <p14:creationId xmlns:p14="http://schemas.microsoft.com/office/powerpoint/2010/main" val="4169791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tasks to be undertaken at cluster level</a:t>
            </a:r>
            <a:endParaRPr lang="en-US" dirty="0"/>
          </a:p>
        </p:txBody>
      </p:sp>
      <p:sp>
        <p:nvSpPr>
          <p:cNvPr id="3" name="Content Placeholder 2"/>
          <p:cNvSpPr>
            <a:spLocks noGrp="1"/>
          </p:cNvSpPr>
          <p:nvPr>
            <p:ph idx="1"/>
          </p:nvPr>
        </p:nvSpPr>
        <p:spPr/>
        <p:txBody>
          <a:bodyPr>
            <a:normAutofit/>
          </a:bodyPr>
          <a:lstStyle/>
          <a:p>
            <a:r>
              <a:rPr lang="en-US" dirty="0" smtClean="0"/>
              <a:t>Need an analysis of the what platforms exist at the cluster level</a:t>
            </a:r>
          </a:p>
          <a:p>
            <a:r>
              <a:rPr lang="en-US" dirty="0" smtClean="0"/>
              <a:t>Is there a good alignment of existing platforms?</a:t>
            </a:r>
          </a:p>
          <a:p>
            <a:r>
              <a:rPr lang="en-US" dirty="0" smtClean="0"/>
              <a:t>Where are they mutually supportive?</a:t>
            </a:r>
          </a:p>
          <a:p>
            <a:r>
              <a:rPr lang="en-US" dirty="0" smtClean="0"/>
              <a:t>Are all aspects of landscape issues being addressed?</a:t>
            </a:r>
            <a:endParaRPr lang="en-US" dirty="0"/>
          </a:p>
          <a:p>
            <a:r>
              <a:rPr lang="en-US" dirty="0" smtClean="0"/>
              <a:t>Are stakeholders aware of existing platforms?</a:t>
            </a:r>
          </a:p>
          <a:p>
            <a:r>
              <a:rPr lang="en-US" dirty="0" smtClean="0"/>
              <a:t>Goal to most effectively utilize resources </a:t>
            </a:r>
          </a:p>
          <a:p>
            <a:r>
              <a:rPr lang="en-US" dirty="0" smtClean="0"/>
              <a:t>Risk of multiplying platforms</a:t>
            </a:r>
          </a:p>
        </p:txBody>
      </p:sp>
    </p:spTree>
    <p:extLst>
      <p:ext uri="{BB962C8B-B14F-4D97-AF65-F5344CB8AC3E}">
        <p14:creationId xmlns:p14="http://schemas.microsoft.com/office/powerpoint/2010/main" val="2550247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Identified NEED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 mechanism at the cluster level to ensure coordination of monitoring of actions and  sharing of  knowledge of successful practices </a:t>
            </a:r>
          </a:p>
          <a:p>
            <a:pPr lvl="1"/>
            <a:r>
              <a:rPr lang="en-US" dirty="0" smtClean="0"/>
              <a:t>Link this to the Green Reference Group at </a:t>
            </a:r>
            <a:r>
              <a:rPr lang="en-US" dirty="0" err="1" smtClean="0"/>
              <a:t>Ihemi</a:t>
            </a:r>
            <a:r>
              <a:rPr lang="en-US" dirty="0" smtClean="0"/>
              <a:t> cluster?</a:t>
            </a:r>
          </a:p>
          <a:p>
            <a:pPr lvl="1"/>
            <a:r>
              <a:rPr lang="en-US" dirty="0" smtClean="0"/>
              <a:t>SUSTAIN can have a role in helping with the monitoring and learning</a:t>
            </a:r>
          </a:p>
          <a:p>
            <a:endParaRPr lang="en-US" dirty="0"/>
          </a:p>
          <a:p>
            <a:r>
              <a:rPr lang="en-US" dirty="0" smtClean="0"/>
              <a:t>Ensure existence of feedback loops so that knowledge is shared across clusters up to corridor level and down to actions on the ground. </a:t>
            </a:r>
          </a:p>
          <a:p>
            <a:pPr lvl="1"/>
            <a:r>
              <a:rPr lang="en-US" dirty="0" smtClean="0"/>
              <a:t>This is a key leverage point for influence practice and policy </a:t>
            </a:r>
            <a:endParaRPr lang="en-US" dirty="0"/>
          </a:p>
          <a:p>
            <a:pPr lvl="1"/>
            <a:r>
              <a:rPr lang="en-US" dirty="0" smtClean="0"/>
              <a:t>Is the Green Reference Group central in this process?</a:t>
            </a:r>
          </a:p>
        </p:txBody>
      </p:sp>
    </p:spTree>
    <p:extLst>
      <p:ext uri="{BB962C8B-B14F-4D97-AF65-F5344CB8AC3E}">
        <p14:creationId xmlns:p14="http://schemas.microsoft.com/office/powerpoint/2010/main" val="26051944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Green Reference Groups is the critical stakeholder for coordinating action of the Inclusive Green Growth </a:t>
            </a:r>
          </a:p>
          <a:p>
            <a:endParaRPr lang="en-US" dirty="0" smtClean="0"/>
          </a:p>
          <a:p>
            <a:pPr lvl="1"/>
            <a:r>
              <a:rPr lang="en-US" dirty="0" smtClean="0"/>
              <a:t>Importance to ensure they are inclusive?</a:t>
            </a:r>
          </a:p>
          <a:p>
            <a:pPr lvl="1"/>
            <a:r>
              <a:rPr lang="en-US" dirty="0" smtClean="0"/>
              <a:t>Is funding secure at various levels?</a:t>
            </a:r>
            <a:endParaRPr lang="en-US" dirty="0"/>
          </a:p>
        </p:txBody>
      </p:sp>
    </p:spTree>
    <p:extLst>
      <p:ext uri="{BB962C8B-B14F-4D97-AF65-F5344CB8AC3E}">
        <p14:creationId xmlns:p14="http://schemas.microsoft.com/office/powerpoint/2010/main" val="1687163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66800" y="1905000"/>
            <a:ext cx="8610600" cy="1447800"/>
          </a:xfrm>
        </p:spPr>
        <p:txBody>
          <a:bodyPr>
            <a:normAutofit fontScale="90000"/>
          </a:bodyPr>
          <a:lstStyle/>
          <a:p>
            <a:pPr algn="r" eaLnBrk="1" hangingPunct="1"/>
            <a:r>
              <a:rPr lang="en-US" sz="3600" b="1" dirty="0">
                <a:solidFill>
                  <a:srgbClr val="FF6600"/>
                </a:solidFill>
                <a:ea typeface="ＭＳ Ｐゴシック" pitchFamily="-107" charset="-128"/>
                <a:cs typeface="ＭＳ Ｐゴシック" pitchFamily="-107" charset="-128"/>
              </a:rPr>
              <a:t/>
            </a:r>
            <a:br>
              <a:rPr lang="en-US" sz="3600" b="1" dirty="0">
                <a:solidFill>
                  <a:srgbClr val="FF6600"/>
                </a:solidFill>
                <a:ea typeface="ＭＳ Ｐゴシック" pitchFamily="-107" charset="-128"/>
                <a:cs typeface="ＭＳ Ｐゴシック" pitchFamily="-107" charset="-128"/>
              </a:rPr>
            </a:br>
            <a:r>
              <a:rPr lang="en-US" b="1" dirty="0" smtClean="0">
                <a:solidFill>
                  <a:srgbClr val="0000FF"/>
                </a:solidFill>
                <a:ea typeface="ＭＳ Ｐゴシック" pitchFamily="-107" charset="-128"/>
                <a:cs typeface="ＭＳ Ｐゴシック" pitchFamily="-107" charset="-128"/>
              </a:rPr>
              <a:t> </a:t>
            </a:r>
            <a:r>
              <a:rPr lang="en-US" sz="4000" b="1" dirty="0" smtClean="0">
                <a:solidFill>
                  <a:srgbClr val="0070C0"/>
                </a:solidFill>
                <a:ea typeface="ＭＳ Ｐゴシック" pitchFamily="-107" charset="-128"/>
                <a:cs typeface="ＭＳ Ｐゴシック" pitchFamily="-107" charset="-128"/>
              </a:rPr>
              <a:t>Breakout Group #1 – Question 1</a:t>
            </a:r>
            <a:r>
              <a:rPr lang="en-US" sz="4000" b="1" dirty="0">
                <a:solidFill>
                  <a:srgbClr val="0070C0"/>
                </a:solidFill>
                <a:ea typeface="ＭＳ Ｐゴシック" pitchFamily="-107" charset="-128"/>
                <a:cs typeface="ＭＳ Ｐゴシック" pitchFamily="-107" charset="-128"/>
              </a:rPr>
              <a:t/>
            </a:r>
            <a:br>
              <a:rPr lang="en-US" sz="4000" b="1" dirty="0">
                <a:solidFill>
                  <a:srgbClr val="0070C0"/>
                </a:solidFill>
                <a:ea typeface="ＭＳ Ｐゴシック" pitchFamily="-107" charset="-128"/>
                <a:cs typeface="ＭＳ Ｐゴシック" pitchFamily="-107" charset="-128"/>
              </a:rPr>
            </a:br>
            <a:endParaRPr lang="en-US" b="1" dirty="0">
              <a:solidFill>
                <a:srgbClr val="FF6600"/>
              </a:solidFill>
              <a:ea typeface="ＭＳ Ｐゴシック" pitchFamily="-107" charset="-128"/>
              <a:cs typeface="ＭＳ Ｐゴシック" pitchFamily="-107" charset="-128"/>
            </a:endParaRPr>
          </a:p>
        </p:txBody>
      </p:sp>
      <p:sp>
        <p:nvSpPr>
          <p:cNvPr id="14341" name="Text Box 5"/>
          <p:cNvSpPr txBox="1">
            <a:spLocks noChangeArrowheads="1"/>
          </p:cNvSpPr>
          <p:nvPr/>
        </p:nvSpPr>
        <p:spPr bwMode="auto">
          <a:xfrm>
            <a:off x="460377" y="3352804"/>
            <a:ext cx="8226425" cy="1874359"/>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endParaRPr lang="en-US" b="1" dirty="0">
              <a:solidFill>
                <a:prstClr val="black"/>
              </a:solidFill>
            </a:endParaRPr>
          </a:p>
          <a:p>
            <a:pPr algn="r">
              <a:lnSpc>
                <a:spcPct val="80000"/>
              </a:lnSpc>
              <a:spcBef>
                <a:spcPct val="50000"/>
              </a:spcBef>
            </a:pPr>
            <a:r>
              <a:rPr lang="en-US" i="1" dirty="0">
                <a:solidFill>
                  <a:srgbClr val="0070C0"/>
                </a:solidFill>
              </a:rPr>
              <a:t>31 </a:t>
            </a:r>
            <a:r>
              <a:rPr lang="en-US" i="1" dirty="0" smtClean="0">
                <a:solidFill>
                  <a:srgbClr val="0070C0"/>
                </a:solidFill>
              </a:rPr>
              <a:t>October </a:t>
            </a:r>
            <a:r>
              <a:rPr lang="en-US" i="1" dirty="0">
                <a:solidFill>
                  <a:srgbClr val="0070C0"/>
                </a:solidFill>
              </a:rPr>
              <a:t>– </a:t>
            </a:r>
            <a:r>
              <a:rPr lang="en-US" i="1" dirty="0" smtClean="0">
                <a:solidFill>
                  <a:srgbClr val="0070C0"/>
                </a:solidFill>
              </a:rPr>
              <a:t>4 November</a:t>
            </a:r>
            <a:endParaRPr lang="en-US" i="1" dirty="0">
              <a:solidFill>
                <a:srgbClr val="0070C0"/>
              </a:solidFill>
            </a:endParaRPr>
          </a:p>
          <a:p>
            <a:pPr algn="r">
              <a:lnSpc>
                <a:spcPct val="80000"/>
              </a:lnSpc>
              <a:spcBef>
                <a:spcPct val="50000"/>
              </a:spcBef>
            </a:pPr>
            <a:r>
              <a:rPr lang="en-US" dirty="0" smtClean="0">
                <a:solidFill>
                  <a:srgbClr val="0070C0"/>
                </a:solidFill>
              </a:rPr>
              <a:t>Iringa, Tanzania</a:t>
            </a:r>
            <a:endParaRPr lang="en-US" dirty="0">
              <a:solidFill>
                <a:srgbClr val="0070C0"/>
              </a:solidFill>
            </a:endParaRPr>
          </a:p>
          <a:p>
            <a:pPr>
              <a:lnSpc>
                <a:spcPct val="80000"/>
              </a:lnSpc>
              <a:spcBef>
                <a:spcPct val="50000"/>
              </a:spcBef>
            </a:pPr>
            <a:endParaRPr lang="en-US" sz="2400" b="1" i="1" dirty="0">
              <a:solidFill>
                <a:srgbClr val="669900"/>
              </a:solidFill>
            </a:endParaRPr>
          </a:p>
          <a:p>
            <a:pPr>
              <a:lnSpc>
                <a:spcPct val="80000"/>
              </a:lnSpc>
              <a:spcBef>
                <a:spcPct val="50000"/>
              </a:spcBef>
            </a:pPr>
            <a:endParaRPr lang="en-US" i="1" dirty="0">
              <a:solidFill>
                <a:prstClr val="black"/>
              </a:solidFill>
            </a:endParaRPr>
          </a:p>
        </p:txBody>
      </p:sp>
      <p:sp>
        <p:nvSpPr>
          <p:cNvPr id="3" name="AutoShape 2" descr="data:image/jpeg;base64,/9j/4AAQSkZJRgABAQAAAQABAAD/2wCEAAkGBhQQEBQUEBQVEBQUFRUVFBAPEBAQEBQQFRAVFhgWFhUXGyYfFxokGRQUIC8gIyc1LSwsFR4xNTAqNSYrLykBCQoKDgwOGg8PGSkkHiQpLDUpLDQpKSwvLCwsLiwsKikpLCksLCwsNSw1LC81KSosKSwsKSwsKSwsLC0sLCwpKf/AABEIAMAAwAMBIgACEQEDEQH/xAAbAAEAAgMBAQAAAAAAAAAAAAAAAQUDBAYCB//EADsQAAIBAgQEAwQIBgEFAAAAAAECAAMRBBIhMQUGQVETYXEiUoGRFCMyQnKhscEzYpLR4fBTFRZDY6L/xAAaAQEAAwEBAQAAAAAAAAAAAAAAAQIEAwUG/8QALhEAAgIBAgQEBgEFAAAAAAAAAAECAxEEIRIxQVETYYHwMnGRodHhBRQjYrHB/9oADAMBAAIRAxEAPwD7jERAEREAREQBESCYBMgma1bHqpsTe2rWIsq92PT03M18Sr1LZb2N92aku+lwPaO3cbznKxLluDdqYlV+0yr09pgNe2s114xSIurhht7F21tfoJUnlp2vnqqt9T4NBUJJNySxN5tPy6CSTVrm5v8AxW2sRbT1mbxL3yhj54/JXL7Gz/12j1fL+JXUfMibNHGI/wBhlb8LK36GUmI5XYqVXE1QDplc51y323BPWc/juVa9E5kBqAa5qZOYWG9t++04WarU17yryvL2yrlJdD6DeJw/CecHpnLXvUXbN/5F9fe/WdhgcelZc1Ngw8twexHSadPrK7/he/bqWUkzZiImssIiIAiIgCIiAIiIAiIgCIiAReVHE+MFWFKgviVW6aZVHUtI49jyoSlT1qVTlFjYqLat5dPhebfDuGikL6M5+0+WxaZZTlOThDbu/wDiI8iaGB1zVAC5GuW4S/Wy9fU66fLcAgSZojFR5Ei0WiJYC0i0mIBV8W4KtcbAML2JF1N9ww6jT1E5jE4ergauelcKbZqdyy69L29ob2O47d+7mOslwR3ExX6SNj4o7S7lXHJr8N4itdAy3B6q24/weh6zcE5niSthqiYgDKDlSqgKlcm2gA6aW+Xr0dOoCAQbgi4I2IM602OWYy5r3klHuJEmaCRERAEREAREQBERAEgmJV8xY3wsO51uRlFuhYWv+c52TUIuT6BldwBzicRVrtqF+rpeQ3/S39RnSicRwTmWlhaITK7sSWawVVBPS5Ouluk2RzhWqE+BQzAfjc//ADYD0nmafWUwgsyzJ7vCbOakkjr4nMYHjWKq5gKaIV2DpUAJ00vm7E/KbScZxCEirhma33qJuLX6K2v5zZHWQks4ePky3EXsSj/7voC2YuhvYqyEMv4pcUawcBlIYEXBGoInaF1dm0GmSmme4vPFWoFBJ0AFyfITlH4viMb7OGXwk2aoWsdfPp6DWUu1EasLdt8kg3gv8dx2jRuHcXH3Qbt8hNEccrVNaVBgtx7VQWLLfWy3Hl1mbhPLVKhY28R/+Rxrf+UdJbASkY3T3m+HyX5/RG7KXGYjEMGX6OHUgg5mVQwOnvG3ympwLHVKdJqTKS9FgCLFrU2Fx9n9r7Tpss5vjeFeniaVenezMlOpa+xa2vlt8ZyurlW1YpN/Tl9A1jcuKOOuWBy3W+isxJsAT9pRtcfOZlxilsuYZvdOjW72OtvOZGQEWOoPTylTxDhT5fqDoL3ouzZGB7Ne6HtYzRKU4rK39+/wTuXAMmc5w7jjp7NVXFrCzgeIBqCR/wAii2416mdAtQEXBuO41lqro2LYJ5PcRE7EiIiAIkGa2OrFUJW1/eOyjq3nbt1kN4WQY+IcSWkO7Wvboq+8/ZfOc1Vo1cZfIucE28eqbU1HanT6dNdzfp0ssLwM1X8SrogN1psSzOT96rfyNsvS0vkpgCwFgOg2mB1T1Hx7R7dyuM8zncJyRSX+IzVD2HsLt5a9/nLalwSitstNRb16frN+J3r0tNfwxRKikYThVK5Sq5fdyi299rTLaTE0JJEmGthEf7aq34lB/WKGGVL5AFB1sNFv5DYTNEjhWc4B4dARYi4O48piwmESkoWmuVRsBf1mxEcKzkC0REsBMVegHFj3B/pIP7TLEhrIItJtESQaHFOFLXUX9l11Spa7I1wbj4gSiwePqUarI3tOp9qmB/Gp2J8RNLZx196dWZT8ycIFanmXSolypG/mNP8Ab2mLU1Nf3K+a+5Vrqi0oVg6hlN1YXBHUTLOK5O4yVfwH2YkoT0bcr6HWdoDOmm1CvrUl6iLyskxEi80liGawudB3OkrcF9axcMGTMSGRiQxtYC1tgD33vpMPHsQWHgJcPUFrgEgKb729D8jLLB4UUkVF0CgCZ+Ljnjov9kdTOBJkCYcbixSpvUa5CKzkDeyi5t56TQSZ4lK3MhCZ2w2ICWzFstJrLa97ByTp2EtqNcOoZTdWAKkbFSLg/IiAZIlJhOZTVRXp4bEMjC6tagLg+tSWoxFkzv8AVjLmYPYFRa5zWNtIBmiUtPmMuudMNiHpnUVAtIZl95UZwxHbTWWWDxq1qa1KZzIwuptbT47GAbESnHMWct4FCtiFUkeLTFJULA2IUu4LWPUaec3eHcTSuhZLixKsjqVdHG6sp2Oo+cA24lVW47aq9NKNWsaeXM1PwsoLLmH2nHSbeBxbVAS1J6Nja1XJc6bjKxgG1EpcXzEaRGbDV7FwikCiQzE2Fvb6ywwOMaoDmpPRt0q5LnzGVjANqJV1+OgVGp0qVTEMlvE8LIFQkXCszsBmtrYa2I7zLw3iy1iy5XpVEtnpVQA6htjoSGBsdQehgG/ItJiAfOuOYQ4XFZlFlzConQb3IB9f1n0GjUDKCNiAQfIi85rnHB5hm92mxvrYEOmnqQW+UsuVq5fC07m5AK/0mw/K08nSx8LUTr6PdFI7Not5EmRPWLnPUnD8Sb/10rX8yR+zflOhnK8Nqj/qda91upABFibZP7XnVzHpJcSk/wDJlYiV/MFMthK4UFiaNQBVBJJKHQAbmWETYWOQ4hwOomHRhVxNZAF8bDeJ7T0StmVMoBzDfL1AI6zqcMqhFyDKoVcq2K2WwsLHUaW0maIBwfAmp08PSWp9PR1UZkSnjQgYdAAtrTq+I0TicJUVLqatJgudWQgsumYEXWWMQChw/MipTC1KVdKqqAaK4eqxzAWsjKMrDTQ3tLTB1HekDUTwWYaoGDFb3+8OtrfGbMmAczwfiYwlBKGIp1EekMgNOhVqU6gGzIyAg3HTcTd4DRcvXrOhpCs6lKb6OESmEDMOjGxNugtLiTAOdp8I8TF4lmatTF6OU06lSkrfU67aNY6S7weF8NQoZ2tf2qjl21PVjqZniAVPMNIsKGUFrYmiTlBNlDak22A7y2iIBzmFxf0OrXWslTLUqtVSslN6qMHAurZASrAi2u4taWfDOJNXZyKT06YsEqVQUaodb2pkXCjTU79pv2iATEquL8fTDMqurnNrdQMoF7bk/kJZI9xcdZzjZGUnFPdcxkrOY8OXoNY2IB06G4sfyJPwmDk5CuGsRYh2303N/wB5Y8QFlzEkBQxOW19Ra/wFzNTldi2HDsbl2d7n+Zz+UzOK/qVLrgr1LeRaTE2ljx4Yvfr3trPcRAEREASDJkGARmnqcpxjCVMNX+k0r1FP8RWNyB1A7Lt6GdHhcYtVAyEMp6j/AHSZ67uKThJYa+67kJmxEia/EMaKNNnbZRfzPYTtKSisskz5pN581x/MFWtUzE5bfZUaqu/frqdZhfi1Q2sclulO6C/e19548v5etNpRZy8RH1CTOc5d4+9VhTrAZmXMjgWDL1+P9jOinqU3RujxROieSYiJ2JEREA0eL8NGIpMh0vsd7MNjK3lTFNkalU+3RbLr7ttP0PwtL8yjelkx4ZL+3TAcaWNibHfyG3YzJbHhsjYvkyrW+T3zVWthyg1aqVpqL29on/EtMJQFNFQbKoA+AtKCniRiMfY6rQU5R0NS4BJ/3pOkAk0tTnKfovQImRETUWF4vEQBF5EQCZMiTAPDLfTeUfD1+jV3plbUmBqK/wB0AEXB7Wv+kv5r4rC5x2IN1NgbG1tj6n5zjZXnElzRDRmvKbmjCrUpKrVPDBdRfdbm9sw7T3heLgP4bALY5Le41rgHplI2I8xN3H4BK6ZKgJW4OhINxtOc8XVuK3HNHzHE08rsvZmGm2jHaY5bcb5eqUGJsWpk6ONSB2bsfOOE4CmQHq1EUX1pFWeoQNdAO/7z5N6eficDWPmZuHfBscOV0XCsLm9ZgvUBSVBB9dxbsZ3olXTpPWqI7Dw6VPVEb7bPawZh90AbDeb+IxC01LObKouSe0+n0lXgxe+xoisGpx3iZw9EuoBa4ADGwuT+fpNvBljTUvqxAJuLaka6SkwNB8TWFasAES/hU73sb/aPQmwvptpOhE7UylNufTp+SVuTERNJJBlJiaFT6ZnVbgUsu4ALFmIB7CXZMr6FDNU8TQ6kggkkrlyr+rThbHiwvMgjhHCRQB+87ks79yTew8heWMmJ0hBQWIkiQZMiXAiTIgCRJi0AmJEmAJBkyIBzXNVBENOroCzim7EXBpEG9x1738hLbglfPRBvm1cBt7qHYA/ICU3PQ+qp/j/LKf8AHzm7yclsIt+pYj0zGeXXLGrlFLoUXxF3aeRTA20noSZ6ZcwYnErTQs5yqouT2nEcU4ucbVCLnWl7qqWZrfeyjr0A+MsubnZrruoyBVDAe22b2mG5tlsB536Sx5f5dXDjMfaqEat0Udl/vPJv8TUWeDHaK5nN5bwbfCcAKVNRaxA66soOtr33723t6TfEWkz1IQUFhHQSCYYyl4nzGqEU6Nq1VjYKuqg/zEStlsa1mTIbwTzBxTIFpowV3Ni1x9Wn3mOvbbzm1wmiQlyCtwLKbAqoFgLDY9fjKng/D/EYvUOfX2qgJyOVNwi+8im+uxOmoE6QCcKeKcnZL0RC33PURE2FiIiIAiIgCIiAIiIAiIgFNzNgjUpewMzWZQOvtAXsOp0HwBkcpJlwwU6FWYEXvrf/ADLepSB387HqLi2kpuVdEqqdStZwTsDt+1pilWo6hT7orjcvBJkCTNpY5bmHAvUrDwjla9NQLgAkeI9zfci2nxm1TxOLoW8VBiV96ibOPUEC/wDus3WrXxATMPfygjNlyBdRbuT16SxmGNGZynGTT+30K4KJeaKbHKc9BrjSqoB37GV+N5xsxUBgBpmTJe99T7V7ek6p6Ab7QB9QD+s8rhlGyqPMKBrE6b5LCsx6fsNPucFVxGKxYsoqumvkD6sAA20s+C8msDmxGnamjb/iI6eQnXAT1OVf8dDi47JOT8yFBc2eKVMKAALAaAAWAE9xE9NLBcREQCIkSTAEQYgCRJkQCYEQIAiIgAyrwnCjTxNSorHI63KdPEzb/IfnLWRaUnBSab6ACJM8VHsCT08if0lm8IFJwc+LiK1UixU+FuTsb9vT85ezmeSqhZaxJvepffW5UbidMJl0j4q1LvkrHkTERNZYREQBERAEREAREQBERAEREAREQBERAEREARaIgHlaYGwAvvYDWeoiAIiIAiIgCIiAI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2" name="Picture 3" descr="TFDcolor 369 smaller"/>
          <p:cNvPicPr>
            <a:picLocks noChangeAspect="1" noChangeArrowheads="1"/>
          </p:cNvPicPr>
          <p:nvPr/>
        </p:nvPicPr>
        <p:blipFill>
          <a:blip r:embed="rId3"/>
          <a:srcRect/>
          <a:stretch>
            <a:fillRect/>
          </a:stretch>
        </p:blipFill>
        <p:spPr bwMode="auto">
          <a:xfrm>
            <a:off x="4953000" y="5550528"/>
            <a:ext cx="1588828" cy="999638"/>
          </a:xfrm>
          <a:prstGeom prst="rect">
            <a:avLst/>
          </a:prstGeom>
          <a:noFill/>
          <a:ln w="9525">
            <a:noFill/>
            <a:miter lim="800000"/>
            <a:headEnd/>
            <a:tailEnd/>
          </a:ln>
        </p:spPr>
      </p:pic>
      <p:pic>
        <p:nvPicPr>
          <p:cNvPr id="9" name="Picture 217"/>
          <p:cNvPicPr/>
          <p:nvPr/>
        </p:nvPicPr>
        <p:blipFill>
          <a:blip r:embed="rId4" cstate="print">
            <a:extLst>
              <a:ext uri="{28A0092B-C50C-407E-A947-70E740481C1C}">
                <a14:useLocalDpi xmlns:a14="http://schemas.microsoft.com/office/drawing/2010/main" val="0"/>
              </a:ext>
            </a:extLst>
          </a:blip>
          <a:stretch>
            <a:fillRect/>
          </a:stretch>
        </p:blipFill>
        <p:spPr>
          <a:xfrm>
            <a:off x="460375" y="5486400"/>
            <a:ext cx="1387422" cy="1076466"/>
          </a:xfrm>
          <a:prstGeom prst="rect">
            <a:avLst/>
          </a:prstGeom>
        </p:spPr>
      </p:pic>
      <p:pic>
        <p:nvPicPr>
          <p:cNvPr id="10" name="Picture 215"/>
          <p:cNvPicPr/>
          <p:nvPr/>
        </p:nvPicPr>
        <p:blipFill>
          <a:blip r:embed="rId5" cstate="print">
            <a:extLst>
              <a:ext uri="{28A0092B-C50C-407E-A947-70E740481C1C}">
                <a14:useLocalDpi xmlns:a14="http://schemas.microsoft.com/office/drawing/2010/main" val="0"/>
              </a:ext>
            </a:extLst>
          </a:blip>
          <a:stretch>
            <a:fillRect/>
          </a:stretch>
        </p:blipFill>
        <p:spPr>
          <a:xfrm>
            <a:off x="2057400" y="5486400"/>
            <a:ext cx="1593510" cy="1126420"/>
          </a:xfrm>
          <a:prstGeom prst="rect">
            <a:avLst/>
          </a:prstGeom>
        </p:spPr>
      </p:pic>
      <p:pic>
        <p:nvPicPr>
          <p:cNvPr id="11" name="Picture 216"/>
          <p:cNvPicPr/>
          <p:nvPr/>
        </p:nvPicPr>
        <p:blipFill>
          <a:blip r:embed="rId6" cstate="print">
            <a:extLst>
              <a:ext uri="{28A0092B-C50C-407E-A947-70E740481C1C}">
                <a14:useLocalDpi xmlns:a14="http://schemas.microsoft.com/office/drawing/2010/main" val="0"/>
              </a:ext>
            </a:extLst>
          </a:blip>
          <a:stretch>
            <a:fillRect/>
          </a:stretch>
        </p:blipFill>
        <p:spPr>
          <a:xfrm>
            <a:off x="3650911" y="5486404"/>
            <a:ext cx="1010816" cy="1111109"/>
          </a:xfrm>
          <a:prstGeom prst="rect">
            <a:avLst/>
          </a:prstGeom>
        </p:spPr>
      </p:pic>
      <p:pic>
        <p:nvPicPr>
          <p:cNvPr id="14" name="Picture 222"/>
          <p:cNvPicPr/>
          <p:nvPr/>
        </p:nvPicPr>
        <p:blipFill>
          <a:blip r:embed="rId7" cstate="print">
            <a:extLst>
              <a:ext uri="{28A0092B-C50C-407E-A947-70E740481C1C}">
                <a14:useLocalDpi xmlns:a14="http://schemas.microsoft.com/office/drawing/2010/main" val="0"/>
              </a:ext>
            </a:extLst>
          </a:blip>
          <a:stretch>
            <a:fillRect/>
          </a:stretch>
        </p:blipFill>
        <p:spPr>
          <a:xfrm>
            <a:off x="6909349" y="5486404"/>
            <a:ext cx="1853654" cy="1159169"/>
          </a:xfrm>
          <a:prstGeom prst="rect">
            <a:avLst/>
          </a:prstGeom>
        </p:spPr>
      </p:pic>
    </p:spTree>
    <p:extLst>
      <p:ext uri="{BB962C8B-B14F-4D97-AF65-F5344CB8AC3E}">
        <p14:creationId xmlns:p14="http://schemas.microsoft.com/office/powerpoint/2010/main" val="2420730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be aware of emerging issues</a:t>
            </a:r>
            <a:endParaRPr lang="en-US" dirty="0"/>
          </a:p>
        </p:txBody>
      </p:sp>
      <p:sp>
        <p:nvSpPr>
          <p:cNvPr id="3" name="Content Placeholder 2"/>
          <p:cNvSpPr>
            <a:spLocks noGrp="1"/>
          </p:cNvSpPr>
          <p:nvPr>
            <p:ph idx="1"/>
          </p:nvPr>
        </p:nvSpPr>
        <p:spPr/>
        <p:txBody>
          <a:bodyPr/>
          <a:lstStyle/>
          <a:p>
            <a:pPr marL="228600" lvl="1">
              <a:spcBef>
                <a:spcPts val="1000"/>
              </a:spcBef>
            </a:pPr>
            <a:r>
              <a:rPr lang="en-US" dirty="0" smtClean="0"/>
              <a:t>That may be stakeholders that fall between the gaps that may require new platforms</a:t>
            </a:r>
          </a:p>
          <a:p>
            <a:pPr marL="228600" lvl="1">
              <a:spcBef>
                <a:spcPts val="1000"/>
              </a:spcBef>
            </a:pPr>
            <a:endParaRPr lang="en-US" dirty="0" smtClean="0"/>
          </a:p>
          <a:p>
            <a:pPr marL="685800" lvl="2">
              <a:spcBef>
                <a:spcPts val="1000"/>
              </a:spcBef>
            </a:pPr>
            <a:r>
              <a:rPr lang="en-US" dirty="0" smtClean="0"/>
              <a:t>urbanization of rural areas</a:t>
            </a:r>
          </a:p>
          <a:p>
            <a:pPr marL="685800" lvl="2">
              <a:spcBef>
                <a:spcPts val="1000"/>
              </a:spcBef>
            </a:pPr>
            <a:r>
              <a:rPr lang="en-US" dirty="0" smtClean="0"/>
              <a:t>involvement of women in agribusiness. These emerging areas</a:t>
            </a:r>
            <a:endParaRPr lang="en-US" dirty="0"/>
          </a:p>
        </p:txBody>
      </p:sp>
    </p:spTree>
    <p:extLst>
      <p:ext uri="{BB962C8B-B14F-4D97-AF65-F5344CB8AC3E}">
        <p14:creationId xmlns:p14="http://schemas.microsoft.com/office/powerpoint/2010/main" val="3544109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66800" y="1905000"/>
            <a:ext cx="8610600" cy="1447800"/>
          </a:xfrm>
        </p:spPr>
        <p:txBody>
          <a:bodyPr>
            <a:normAutofit fontScale="90000"/>
          </a:bodyPr>
          <a:lstStyle/>
          <a:p>
            <a:pPr algn="r" eaLnBrk="1" hangingPunct="1"/>
            <a:r>
              <a:rPr lang="en-US" sz="3600" b="1" dirty="0">
                <a:solidFill>
                  <a:srgbClr val="FF6600"/>
                </a:solidFill>
                <a:ea typeface="ＭＳ Ｐゴシック" pitchFamily="-107" charset="-128"/>
                <a:cs typeface="ＭＳ Ｐゴシック" pitchFamily="-107" charset="-128"/>
              </a:rPr>
              <a:t/>
            </a:r>
            <a:br>
              <a:rPr lang="en-US" sz="3600" b="1" dirty="0">
                <a:solidFill>
                  <a:srgbClr val="FF6600"/>
                </a:solidFill>
                <a:ea typeface="ＭＳ Ｐゴシック" pitchFamily="-107" charset="-128"/>
                <a:cs typeface="ＭＳ Ｐゴシック" pitchFamily="-107" charset="-128"/>
              </a:rPr>
            </a:br>
            <a:r>
              <a:rPr lang="en-US" b="1" dirty="0" smtClean="0">
                <a:solidFill>
                  <a:srgbClr val="0000FF"/>
                </a:solidFill>
                <a:ea typeface="ＭＳ Ｐゴシック" pitchFamily="-107" charset="-128"/>
                <a:cs typeface="ＭＳ Ｐゴシック" pitchFamily="-107" charset="-128"/>
              </a:rPr>
              <a:t> </a:t>
            </a:r>
            <a:r>
              <a:rPr lang="en-US" sz="4000" b="1" dirty="0" smtClean="0">
                <a:solidFill>
                  <a:srgbClr val="0070C0"/>
                </a:solidFill>
                <a:ea typeface="ＭＳ Ｐゴシック" pitchFamily="-107" charset="-128"/>
                <a:cs typeface="ＭＳ Ｐゴシック" pitchFamily="-107" charset="-128"/>
              </a:rPr>
              <a:t>Breakout Group #4 – Question 4</a:t>
            </a:r>
            <a:r>
              <a:rPr lang="en-US" sz="4000" b="1" dirty="0">
                <a:solidFill>
                  <a:srgbClr val="0070C0"/>
                </a:solidFill>
                <a:ea typeface="ＭＳ Ｐゴシック" pitchFamily="-107" charset="-128"/>
                <a:cs typeface="ＭＳ Ｐゴシック" pitchFamily="-107" charset="-128"/>
              </a:rPr>
              <a:t/>
            </a:r>
            <a:br>
              <a:rPr lang="en-US" sz="4000" b="1" dirty="0">
                <a:solidFill>
                  <a:srgbClr val="0070C0"/>
                </a:solidFill>
                <a:ea typeface="ＭＳ Ｐゴシック" pitchFamily="-107" charset="-128"/>
                <a:cs typeface="ＭＳ Ｐゴシック" pitchFamily="-107" charset="-128"/>
              </a:rPr>
            </a:br>
            <a:endParaRPr lang="en-US" b="1" dirty="0">
              <a:solidFill>
                <a:srgbClr val="FF6600"/>
              </a:solidFill>
              <a:ea typeface="ＭＳ Ｐゴシック" pitchFamily="-107" charset="-128"/>
              <a:cs typeface="ＭＳ Ｐゴシック" pitchFamily="-107" charset="-128"/>
            </a:endParaRPr>
          </a:p>
        </p:txBody>
      </p:sp>
      <p:sp>
        <p:nvSpPr>
          <p:cNvPr id="14341" name="Text Box 5"/>
          <p:cNvSpPr txBox="1">
            <a:spLocks noChangeArrowheads="1"/>
          </p:cNvSpPr>
          <p:nvPr/>
        </p:nvSpPr>
        <p:spPr bwMode="auto">
          <a:xfrm>
            <a:off x="460377" y="3352804"/>
            <a:ext cx="8226425" cy="1874359"/>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endParaRPr lang="en-US" b="1" dirty="0">
              <a:solidFill>
                <a:prstClr val="black"/>
              </a:solidFill>
            </a:endParaRPr>
          </a:p>
          <a:p>
            <a:pPr algn="r">
              <a:lnSpc>
                <a:spcPct val="80000"/>
              </a:lnSpc>
              <a:spcBef>
                <a:spcPct val="50000"/>
              </a:spcBef>
            </a:pPr>
            <a:r>
              <a:rPr lang="en-US" i="1" dirty="0">
                <a:solidFill>
                  <a:srgbClr val="0070C0"/>
                </a:solidFill>
              </a:rPr>
              <a:t>31 </a:t>
            </a:r>
            <a:r>
              <a:rPr lang="en-US" i="1" dirty="0" smtClean="0">
                <a:solidFill>
                  <a:srgbClr val="0070C0"/>
                </a:solidFill>
              </a:rPr>
              <a:t>October </a:t>
            </a:r>
            <a:r>
              <a:rPr lang="en-US" i="1" dirty="0">
                <a:solidFill>
                  <a:srgbClr val="0070C0"/>
                </a:solidFill>
              </a:rPr>
              <a:t>– </a:t>
            </a:r>
            <a:r>
              <a:rPr lang="en-US" i="1" dirty="0" smtClean="0">
                <a:solidFill>
                  <a:srgbClr val="0070C0"/>
                </a:solidFill>
              </a:rPr>
              <a:t>4 November</a:t>
            </a:r>
            <a:endParaRPr lang="en-US" i="1" dirty="0">
              <a:solidFill>
                <a:srgbClr val="0070C0"/>
              </a:solidFill>
            </a:endParaRPr>
          </a:p>
          <a:p>
            <a:pPr algn="r">
              <a:lnSpc>
                <a:spcPct val="80000"/>
              </a:lnSpc>
              <a:spcBef>
                <a:spcPct val="50000"/>
              </a:spcBef>
            </a:pPr>
            <a:r>
              <a:rPr lang="en-US" dirty="0" smtClean="0">
                <a:solidFill>
                  <a:srgbClr val="0070C0"/>
                </a:solidFill>
              </a:rPr>
              <a:t>Iringa, Tanzania</a:t>
            </a:r>
            <a:endParaRPr lang="en-US" dirty="0">
              <a:solidFill>
                <a:srgbClr val="0070C0"/>
              </a:solidFill>
            </a:endParaRPr>
          </a:p>
          <a:p>
            <a:pPr>
              <a:lnSpc>
                <a:spcPct val="80000"/>
              </a:lnSpc>
              <a:spcBef>
                <a:spcPct val="50000"/>
              </a:spcBef>
            </a:pPr>
            <a:endParaRPr lang="en-US" sz="2400" b="1" i="1" dirty="0">
              <a:solidFill>
                <a:srgbClr val="669900"/>
              </a:solidFill>
            </a:endParaRPr>
          </a:p>
          <a:p>
            <a:pPr>
              <a:lnSpc>
                <a:spcPct val="80000"/>
              </a:lnSpc>
              <a:spcBef>
                <a:spcPct val="50000"/>
              </a:spcBef>
            </a:pPr>
            <a:endParaRPr lang="en-US" i="1" dirty="0">
              <a:solidFill>
                <a:prstClr val="black"/>
              </a:solidFill>
            </a:endParaRPr>
          </a:p>
        </p:txBody>
      </p:sp>
      <p:sp>
        <p:nvSpPr>
          <p:cNvPr id="3" name="AutoShape 2" descr="data:image/jpeg;base64,/9j/4AAQSkZJRgABAQAAAQABAAD/2wCEAAkGBhQQEBQUEBQVEBQUFRUVFBAPEBAQEBQQFRAVFhgWFhUXGyYfFxokGRQUIC8gIyc1LSwsFR4xNTAqNSYrLykBCQoKDgwOGg8PGSkkHiQpLDUpLDQpKSwvLCwsLiwsKikpLCksLCwsNSw1LC81KSosKSwsKSwsKSwsLC0sLCwpKf/AABEIAMAAwAMBIgACEQEDEQH/xAAbAAEAAgMBAQAAAAAAAAAAAAAAAQUDBAYCB//EADsQAAIBAgQEAwQIBgEFAAAAAAECAAMRBBIhMQUGQVETYXEiUoGRFCMyQnKhscEzYpLR4fBTFRZDY6L/xAAaAQEAAwEBAQAAAAAAAAAAAAAAAQIEAwUG/8QALhEAAgIBAgQEBgEFAAAAAAAAAAECAxEEIRIxQVETYYHwMnGRodHhBRQjYrHB/9oADAMBAAIRAxEAPwD7jERAEREAREQBESCYBMgma1bHqpsTe2rWIsq92PT03M18Sr1LZb2N92aku+lwPaO3cbznKxLluDdqYlV+0yr09pgNe2s114xSIurhht7F21tfoJUnlp2vnqqt9T4NBUJJNySxN5tPy6CSTVrm5v8AxW2sRbT1mbxL3yhj54/JXL7Gz/12j1fL+JXUfMibNHGI/wBhlb8LK36GUmI5XYqVXE1QDplc51y323BPWc/juVa9E5kBqAa5qZOYWG9t++04WarU17yryvL2yrlJdD6DeJw/CecHpnLXvUXbN/5F9fe/WdhgcelZc1Ngw8twexHSadPrK7/he/bqWUkzZiImssIiIAiIgCIiAIiIAiIgCIiAReVHE+MFWFKgviVW6aZVHUtI49jyoSlT1qVTlFjYqLat5dPhebfDuGikL6M5+0+WxaZZTlOThDbu/wDiI8iaGB1zVAC5GuW4S/Wy9fU66fLcAgSZojFR5Ei0WiJYC0i0mIBV8W4KtcbAML2JF1N9ww6jT1E5jE4ergauelcKbZqdyy69L29ob2O47d+7mOslwR3ExX6SNj4o7S7lXHJr8N4itdAy3B6q24/weh6zcE5niSthqiYgDKDlSqgKlcm2gA6aW+Xr0dOoCAQbgi4I2IM602OWYy5r3klHuJEmaCRERAEREAREQBERAEgmJV8xY3wsO51uRlFuhYWv+c52TUIuT6BldwBzicRVrtqF+rpeQ3/S39RnSicRwTmWlhaITK7sSWawVVBPS5Ouluk2RzhWqE+BQzAfjc//ADYD0nmafWUwgsyzJ7vCbOakkjr4nMYHjWKq5gKaIV2DpUAJ00vm7E/KbScZxCEirhma33qJuLX6K2v5zZHWQks4ePky3EXsSj/7voC2YuhvYqyEMv4pcUawcBlIYEXBGoInaF1dm0GmSmme4vPFWoFBJ0AFyfITlH4viMb7OGXwk2aoWsdfPp6DWUu1EasLdt8kg3gv8dx2jRuHcXH3Qbt8hNEccrVNaVBgtx7VQWLLfWy3Hl1mbhPLVKhY28R/+Rxrf+UdJbASkY3T3m+HyX5/RG7KXGYjEMGX6OHUgg5mVQwOnvG3ympwLHVKdJqTKS9FgCLFrU2Fx9n9r7Tpss5vjeFeniaVenezMlOpa+xa2vlt8ZyurlW1YpN/Tl9A1jcuKOOuWBy3W+isxJsAT9pRtcfOZlxilsuYZvdOjW72OtvOZGQEWOoPTylTxDhT5fqDoL3ouzZGB7Ne6HtYzRKU4rK39+/wTuXAMmc5w7jjp7NVXFrCzgeIBqCR/wAii2416mdAtQEXBuO41lqro2LYJ5PcRE7EiIiAIkGa2OrFUJW1/eOyjq3nbt1kN4WQY+IcSWkO7Wvboq+8/ZfOc1Vo1cZfIucE28eqbU1HanT6dNdzfp0ssLwM1X8SrogN1psSzOT96rfyNsvS0vkpgCwFgOg2mB1T1Hx7R7dyuM8zncJyRSX+IzVD2HsLt5a9/nLalwSitstNRb16frN+J3r0tNfwxRKikYThVK5Sq5fdyi299rTLaTE0JJEmGthEf7aq34lB/WKGGVL5AFB1sNFv5DYTNEjhWc4B4dARYi4O48piwmESkoWmuVRsBf1mxEcKzkC0REsBMVegHFj3B/pIP7TLEhrIItJtESQaHFOFLXUX9l11Spa7I1wbj4gSiwePqUarI3tOp9qmB/Gp2J8RNLZx196dWZT8ycIFanmXSolypG/mNP8Ab2mLU1Nf3K+a+5Vrqi0oVg6hlN1YXBHUTLOK5O4yVfwH2YkoT0bcr6HWdoDOmm1CvrUl6iLyskxEi80liGawudB3OkrcF9axcMGTMSGRiQxtYC1tgD33vpMPHsQWHgJcPUFrgEgKb729D8jLLB4UUkVF0CgCZ+Ljnjov9kdTOBJkCYcbixSpvUa5CKzkDeyi5t56TQSZ4lK3MhCZ2w2ICWzFstJrLa97ByTp2EtqNcOoZTdWAKkbFSLg/IiAZIlJhOZTVRXp4bEMjC6tagLg+tSWoxFkzv8AVjLmYPYFRa5zWNtIBmiUtPmMuudMNiHpnUVAtIZl95UZwxHbTWWWDxq1qa1KZzIwuptbT47GAbESnHMWct4FCtiFUkeLTFJULA2IUu4LWPUaec3eHcTSuhZLixKsjqVdHG6sp2Oo+cA24lVW47aq9NKNWsaeXM1PwsoLLmH2nHSbeBxbVAS1J6Nja1XJc6bjKxgG1EpcXzEaRGbDV7FwikCiQzE2Fvb6ywwOMaoDmpPRt0q5LnzGVjANqJV1+OgVGp0qVTEMlvE8LIFQkXCszsBmtrYa2I7zLw3iy1iy5XpVEtnpVQA6htjoSGBsdQehgG/ItJiAfOuOYQ4XFZlFlzConQb3IB9f1n0GjUDKCNiAQfIi85rnHB5hm92mxvrYEOmnqQW+UsuVq5fC07m5AK/0mw/K08nSx8LUTr6PdFI7Not5EmRPWLnPUnD8Sb/10rX8yR+zflOhnK8Nqj/qda91upABFibZP7XnVzHpJcSk/wDJlYiV/MFMthK4UFiaNQBVBJJKHQAbmWETYWOQ4hwOomHRhVxNZAF8bDeJ7T0StmVMoBzDfL1AI6zqcMqhFyDKoVcq2K2WwsLHUaW0maIBwfAmp08PSWp9PR1UZkSnjQgYdAAtrTq+I0TicJUVLqatJgudWQgsumYEXWWMQChw/MipTC1KVdKqqAaK4eqxzAWsjKMrDTQ3tLTB1HekDUTwWYaoGDFb3+8OtrfGbMmAczwfiYwlBKGIp1EekMgNOhVqU6gGzIyAg3HTcTd4DRcvXrOhpCs6lKb6OESmEDMOjGxNugtLiTAOdp8I8TF4lmatTF6OU06lSkrfU67aNY6S7weF8NQoZ2tf2qjl21PVjqZniAVPMNIsKGUFrYmiTlBNlDak22A7y2iIBzmFxf0OrXWslTLUqtVSslN6qMHAurZASrAi2u4taWfDOJNXZyKT06YsEqVQUaodb2pkXCjTU79pv2iATEquL8fTDMqurnNrdQMoF7bk/kJZI9xcdZzjZGUnFPdcxkrOY8OXoNY2IB06G4sfyJPwmDk5CuGsRYh2303N/wB5Y8QFlzEkBQxOW19Ra/wFzNTldi2HDsbl2d7n+Zz+UzOK/qVLrgr1LeRaTE2ljx4Yvfr3trPcRAEREASDJkGARmnqcpxjCVMNX+k0r1FP8RWNyB1A7Lt6GdHhcYtVAyEMp6j/AHSZ67uKThJYa+67kJmxEia/EMaKNNnbZRfzPYTtKSisskz5pN581x/MFWtUzE5bfZUaqu/frqdZhfi1Q2sclulO6C/e19548v5etNpRZy8RH1CTOc5d4+9VhTrAZmXMjgWDL1+P9jOinqU3RujxROieSYiJ2JEREA0eL8NGIpMh0vsd7MNjK3lTFNkalU+3RbLr7ttP0PwtL8yjelkx4ZL+3TAcaWNibHfyG3YzJbHhsjYvkyrW+T3zVWthyg1aqVpqL29on/EtMJQFNFQbKoA+AtKCniRiMfY6rQU5R0NS4BJ/3pOkAk0tTnKfovQImRETUWF4vEQBF5EQCZMiTAPDLfTeUfD1+jV3plbUmBqK/wB0AEXB7Wv+kv5r4rC5x2IN1NgbG1tj6n5zjZXnElzRDRmvKbmjCrUpKrVPDBdRfdbm9sw7T3heLgP4bALY5Le41rgHplI2I8xN3H4BK6ZKgJW4OhINxtOc8XVuK3HNHzHE08rsvZmGm2jHaY5bcb5eqUGJsWpk6ONSB2bsfOOE4CmQHq1EUX1pFWeoQNdAO/7z5N6eficDWPmZuHfBscOV0XCsLm9ZgvUBSVBB9dxbsZ3olXTpPWqI7Dw6VPVEb7bPawZh90AbDeb+IxC01LObKouSe0+n0lXgxe+xoisGpx3iZw9EuoBa4ADGwuT+fpNvBljTUvqxAJuLaka6SkwNB8TWFasAES/hU73sb/aPQmwvptpOhE7UylNufTp+SVuTERNJJBlJiaFT6ZnVbgUsu4ALFmIB7CXZMr6FDNU8TQ6kggkkrlyr+rThbHiwvMgjhHCRQB+87ks79yTew8heWMmJ0hBQWIkiQZMiXAiTIgCRJi0AmJEmAJBkyIBzXNVBENOroCzim7EXBpEG9x1738hLbglfPRBvm1cBt7qHYA/ICU3PQ+qp/j/LKf8AHzm7yclsIt+pYj0zGeXXLGrlFLoUXxF3aeRTA20noSZ6ZcwYnErTQs5yqouT2nEcU4ucbVCLnWl7qqWZrfeyjr0A+MsubnZrruoyBVDAe22b2mG5tlsB536Sx5f5dXDjMfaqEat0Udl/vPJv8TUWeDHaK5nN5bwbfCcAKVNRaxA66soOtr33723t6TfEWkz1IQUFhHQSCYYyl4nzGqEU6Nq1VjYKuqg/zEStlsa1mTIbwTzBxTIFpowV3Ni1x9Wn3mOvbbzm1wmiQlyCtwLKbAqoFgLDY9fjKng/D/EYvUOfX2qgJyOVNwi+8im+uxOmoE6QCcKeKcnZL0RC33PURE2FiIiIAiIgCIiAIiIAiIgFNzNgjUpewMzWZQOvtAXsOp0HwBkcpJlwwU6FWYEXvrf/ADLepSB387HqLi2kpuVdEqqdStZwTsDt+1pilWo6hT7orjcvBJkCTNpY5bmHAvUrDwjla9NQLgAkeI9zfci2nxm1TxOLoW8VBiV96ibOPUEC/wDus3WrXxATMPfygjNlyBdRbuT16SxmGNGZynGTT+30K4KJeaKbHKc9BrjSqoB37GV+N5xsxUBgBpmTJe99T7V7ek6p6Ab7QB9QD+s8rhlGyqPMKBrE6b5LCsx6fsNPucFVxGKxYsoqumvkD6sAA20s+C8msDmxGnamjb/iI6eQnXAT1OVf8dDi47JOT8yFBc2eKVMKAALAaAAWAE9xE9NLBcREQCIkSTAEQYgCRJkQCYEQIAiIgAyrwnCjTxNSorHI63KdPEzb/IfnLWRaUnBSab6ACJM8VHsCT08if0lm8IFJwc+LiK1UixU+FuTsb9vT85ezmeSqhZaxJvepffW5UbidMJl0j4q1LvkrHkTERNZYREQBERAEREAREQBERAEREAREQBERAEREARaIgHlaYGwAvvYDWeoiAIiIAiIgCIiAI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2" name="Picture 3" descr="TFDcolor 369 smaller"/>
          <p:cNvPicPr>
            <a:picLocks noChangeAspect="1" noChangeArrowheads="1"/>
          </p:cNvPicPr>
          <p:nvPr/>
        </p:nvPicPr>
        <p:blipFill>
          <a:blip r:embed="rId3"/>
          <a:srcRect/>
          <a:stretch>
            <a:fillRect/>
          </a:stretch>
        </p:blipFill>
        <p:spPr bwMode="auto">
          <a:xfrm>
            <a:off x="4953000" y="5550528"/>
            <a:ext cx="1588828" cy="999638"/>
          </a:xfrm>
          <a:prstGeom prst="rect">
            <a:avLst/>
          </a:prstGeom>
          <a:noFill/>
          <a:ln w="9525">
            <a:noFill/>
            <a:miter lim="800000"/>
            <a:headEnd/>
            <a:tailEnd/>
          </a:ln>
        </p:spPr>
      </p:pic>
      <p:pic>
        <p:nvPicPr>
          <p:cNvPr id="9" name="Picture 217"/>
          <p:cNvPicPr/>
          <p:nvPr/>
        </p:nvPicPr>
        <p:blipFill>
          <a:blip r:embed="rId4" cstate="print">
            <a:extLst>
              <a:ext uri="{28A0092B-C50C-407E-A947-70E740481C1C}">
                <a14:useLocalDpi xmlns:a14="http://schemas.microsoft.com/office/drawing/2010/main" val="0"/>
              </a:ext>
            </a:extLst>
          </a:blip>
          <a:stretch>
            <a:fillRect/>
          </a:stretch>
        </p:blipFill>
        <p:spPr>
          <a:xfrm>
            <a:off x="460375" y="5486400"/>
            <a:ext cx="1387422" cy="1076466"/>
          </a:xfrm>
          <a:prstGeom prst="rect">
            <a:avLst/>
          </a:prstGeom>
        </p:spPr>
      </p:pic>
      <p:pic>
        <p:nvPicPr>
          <p:cNvPr id="10" name="Picture 215"/>
          <p:cNvPicPr/>
          <p:nvPr/>
        </p:nvPicPr>
        <p:blipFill>
          <a:blip r:embed="rId5" cstate="print">
            <a:extLst>
              <a:ext uri="{28A0092B-C50C-407E-A947-70E740481C1C}">
                <a14:useLocalDpi xmlns:a14="http://schemas.microsoft.com/office/drawing/2010/main" val="0"/>
              </a:ext>
            </a:extLst>
          </a:blip>
          <a:stretch>
            <a:fillRect/>
          </a:stretch>
        </p:blipFill>
        <p:spPr>
          <a:xfrm>
            <a:off x="2057400" y="5486400"/>
            <a:ext cx="1593510" cy="1126420"/>
          </a:xfrm>
          <a:prstGeom prst="rect">
            <a:avLst/>
          </a:prstGeom>
        </p:spPr>
      </p:pic>
      <p:pic>
        <p:nvPicPr>
          <p:cNvPr id="11" name="Picture 216"/>
          <p:cNvPicPr/>
          <p:nvPr/>
        </p:nvPicPr>
        <p:blipFill>
          <a:blip r:embed="rId6" cstate="print">
            <a:extLst>
              <a:ext uri="{28A0092B-C50C-407E-A947-70E740481C1C}">
                <a14:useLocalDpi xmlns:a14="http://schemas.microsoft.com/office/drawing/2010/main" val="0"/>
              </a:ext>
            </a:extLst>
          </a:blip>
          <a:stretch>
            <a:fillRect/>
          </a:stretch>
        </p:blipFill>
        <p:spPr>
          <a:xfrm>
            <a:off x="3650911" y="5486404"/>
            <a:ext cx="1010816" cy="1111109"/>
          </a:xfrm>
          <a:prstGeom prst="rect">
            <a:avLst/>
          </a:prstGeom>
        </p:spPr>
      </p:pic>
      <p:pic>
        <p:nvPicPr>
          <p:cNvPr id="14" name="Picture 222"/>
          <p:cNvPicPr/>
          <p:nvPr/>
        </p:nvPicPr>
        <p:blipFill>
          <a:blip r:embed="rId7" cstate="print">
            <a:extLst>
              <a:ext uri="{28A0092B-C50C-407E-A947-70E740481C1C}">
                <a14:useLocalDpi xmlns:a14="http://schemas.microsoft.com/office/drawing/2010/main" val="0"/>
              </a:ext>
            </a:extLst>
          </a:blip>
          <a:stretch>
            <a:fillRect/>
          </a:stretch>
        </p:blipFill>
        <p:spPr>
          <a:xfrm>
            <a:off x="6909349" y="5486404"/>
            <a:ext cx="1853654" cy="1159169"/>
          </a:xfrm>
          <a:prstGeom prst="rect">
            <a:avLst/>
          </a:prstGeom>
        </p:spPr>
      </p:pic>
    </p:spTree>
    <p:extLst>
      <p:ext uri="{BB962C8B-B14F-4D97-AF65-F5344CB8AC3E}">
        <p14:creationId xmlns:p14="http://schemas.microsoft.com/office/powerpoint/2010/main" val="4244745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4: </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QUESTIONS: 1 KEY TASKS TO BE UNDERTAKEN</a:t>
            </a:r>
          </a:p>
          <a:p>
            <a:r>
              <a:rPr lang="en-GB" dirty="0" smtClean="0"/>
              <a:t>RESOURCES: Land/soil, Wetland, Water resources, Forests, Wildlife, Rangelands, </a:t>
            </a:r>
            <a:r>
              <a:rPr lang="en-GB" dirty="0" err="1" smtClean="0"/>
              <a:t>etc</a:t>
            </a:r>
            <a:endParaRPr lang="en-GB" dirty="0" smtClean="0"/>
          </a:p>
          <a:p>
            <a:r>
              <a:rPr lang="en-GB" dirty="0" smtClean="0"/>
              <a:t>Our focus resources: Land/soil, Wetlands, Water resources</a:t>
            </a:r>
          </a:p>
          <a:p>
            <a:r>
              <a:rPr lang="en-GB" dirty="0" smtClean="0"/>
              <a:t>Land/soil: Best farming practices, Support from extension services, Agro-forestry, Diversification of agriculture, Best agricultural inputs, Awareness to small holder farmers, Organic farming, Mixed Land use to integrate planted forest, agriculture and cattle farming, Sustainable rangeland strategies like restoration and improvement rangeland practices, </a:t>
            </a:r>
          </a:p>
          <a:p>
            <a:endParaRPr lang="en-GB" dirty="0"/>
          </a:p>
        </p:txBody>
      </p:sp>
    </p:spTree>
    <p:extLst>
      <p:ext uri="{BB962C8B-B14F-4D97-AF65-F5344CB8AC3E}">
        <p14:creationId xmlns:p14="http://schemas.microsoft.com/office/powerpoint/2010/main" val="392025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WATER RESOURCES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Sustainable way to construct water reservoir.</a:t>
            </a:r>
          </a:p>
          <a:p>
            <a:r>
              <a:rPr lang="en-GB" dirty="0" smtClean="0"/>
              <a:t>Rainfall harvest technologies.</a:t>
            </a:r>
          </a:p>
          <a:p>
            <a:r>
              <a:rPr lang="en-GB" dirty="0" smtClean="0"/>
              <a:t> Monitoring water sources like River gauging stations, </a:t>
            </a:r>
          </a:p>
          <a:p>
            <a:r>
              <a:rPr lang="en-GB" dirty="0" smtClean="0"/>
              <a:t>Alternative irrigation systems like Drip irrigations, </a:t>
            </a:r>
          </a:p>
          <a:p>
            <a:r>
              <a:rPr lang="en-GB" dirty="0" smtClean="0"/>
              <a:t>Catchment restorations like tree planting, </a:t>
            </a:r>
          </a:p>
          <a:p>
            <a:r>
              <a:rPr lang="en-GB" dirty="0" smtClean="0"/>
              <a:t>Law enforcement and provide alternatives ways, and demonstration.</a:t>
            </a:r>
          </a:p>
          <a:p>
            <a:r>
              <a:rPr lang="en-GB" dirty="0" smtClean="0"/>
              <a:t>Institution capacity building like RBWO, </a:t>
            </a:r>
            <a:r>
              <a:rPr lang="en-GB" dirty="0" err="1" smtClean="0"/>
              <a:t>etc</a:t>
            </a:r>
            <a:r>
              <a:rPr lang="en-GB" dirty="0" smtClean="0"/>
              <a:t> </a:t>
            </a:r>
            <a:endParaRPr lang="en-GB" dirty="0"/>
          </a:p>
        </p:txBody>
      </p:sp>
    </p:spTree>
    <p:extLst>
      <p:ext uri="{BB962C8B-B14F-4D97-AF65-F5344CB8AC3E}">
        <p14:creationId xmlns:p14="http://schemas.microsoft.com/office/powerpoint/2010/main" val="1997197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WETLANDS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Wetlands restoration and give alternatives livelihoods</a:t>
            </a:r>
          </a:p>
          <a:p>
            <a:r>
              <a:rPr lang="en-GB" dirty="0" smtClean="0"/>
              <a:t> Monitoring water sources like River gauging stations, </a:t>
            </a:r>
          </a:p>
          <a:p>
            <a:r>
              <a:rPr lang="en-GB" dirty="0" smtClean="0"/>
              <a:t>Alternative irrigation systems like Drip irrigations, </a:t>
            </a:r>
          </a:p>
          <a:p>
            <a:r>
              <a:rPr lang="en-GB" dirty="0" smtClean="0"/>
              <a:t>Catchment restorations like tree planting, </a:t>
            </a:r>
          </a:p>
          <a:p>
            <a:r>
              <a:rPr lang="en-GB" dirty="0" smtClean="0"/>
              <a:t>Law enforcement and provide alternatives ways, and demonstration.</a:t>
            </a:r>
          </a:p>
          <a:p>
            <a:r>
              <a:rPr lang="en-GB" dirty="0" smtClean="0"/>
              <a:t>Institution capacity building like RBWO, </a:t>
            </a:r>
            <a:r>
              <a:rPr lang="en-GB" dirty="0" err="1" smtClean="0"/>
              <a:t>etc</a:t>
            </a:r>
            <a:r>
              <a:rPr lang="en-GB" dirty="0" smtClean="0"/>
              <a:t> </a:t>
            </a:r>
          </a:p>
          <a:p>
            <a:endParaRPr lang="en-GB" dirty="0" smtClean="0"/>
          </a:p>
          <a:p>
            <a:endParaRPr lang="en-GB" dirty="0" smtClean="0"/>
          </a:p>
          <a:p>
            <a:endParaRPr lang="en-GB" dirty="0"/>
          </a:p>
        </p:txBody>
      </p:sp>
    </p:spTree>
    <p:extLst>
      <p:ext uri="{BB962C8B-B14F-4D97-AF65-F5344CB8AC3E}">
        <p14:creationId xmlns:p14="http://schemas.microsoft.com/office/powerpoint/2010/main" val="2793736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STAKEHOLDERS</a:t>
            </a:r>
            <a:endParaRPr lang="en-GB" dirty="0"/>
          </a:p>
        </p:txBody>
      </p:sp>
      <p:sp>
        <p:nvSpPr>
          <p:cNvPr id="3" name="Content Placeholder 2"/>
          <p:cNvSpPr>
            <a:spLocks noGrp="1"/>
          </p:cNvSpPr>
          <p:nvPr>
            <p:ph idx="1"/>
          </p:nvPr>
        </p:nvSpPr>
        <p:spPr/>
        <p:txBody>
          <a:bodyPr>
            <a:normAutofit/>
          </a:bodyPr>
          <a:lstStyle/>
          <a:p>
            <a:r>
              <a:rPr lang="en-GB" dirty="0" smtClean="0"/>
              <a:t>Land/soil: Ministry of Land, District Land office, National LUP commission, Ward Land councils, Private sectors, CSOs/NGOs, Village Land committees, Donors and Development partners like Financial institutions, USAID, </a:t>
            </a:r>
            <a:r>
              <a:rPr lang="en-GB" dirty="0" err="1" smtClean="0"/>
              <a:t>etc</a:t>
            </a:r>
            <a:endParaRPr lang="en-GB" dirty="0" smtClean="0"/>
          </a:p>
          <a:p>
            <a:r>
              <a:rPr lang="en-GB" dirty="0" smtClean="0"/>
              <a:t>Water Resources/ Wetlands resources : Ministry of water, District Water office, RBWO, USAID, UK AID, </a:t>
            </a:r>
            <a:r>
              <a:rPr lang="en-GB" dirty="0" err="1" smtClean="0"/>
              <a:t>etc</a:t>
            </a:r>
            <a:endParaRPr lang="en-GB" dirty="0" smtClean="0"/>
          </a:p>
          <a:p>
            <a:endParaRPr lang="en-GB" dirty="0"/>
          </a:p>
        </p:txBody>
      </p:sp>
    </p:spTree>
    <p:extLst>
      <p:ext uri="{BB962C8B-B14F-4D97-AF65-F5344CB8AC3E}">
        <p14:creationId xmlns:p14="http://schemas.microsoft.com/office/powerpoint/2010/main" val="3224917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POLICY</a:t>
            </a:r>
            <a:endParaRPr lang="en-GB" dirty="0"/>
          </a:p>
        </p:txBody>
      </p:sp>
      <p:sp>
        <p:nvSpPr>
          <p:cNvPr id="3" name="Content Placeholder 2"/>
          <p:cNvSpPr>
            <a:spLocks noGrp="1"/>
          </p:cNvSpPr>
          <p:nvPr>
            <p:ph idx="1"/>
          </p:nvPr>
        </p:nvSpPr>
        <p:spPr/>
        <p:txBody>
          <a:bodyPr/>
          <a:lstStyle/>
          <a:p>
            <a:r>
              <a:rPr lang="en-GB" dirty="0" smtClean="0"/>
              <a:t>Should be fixed into National specific policies </a:t>
            </a:r>
            <a:r>
              <a:rPr lang="en-GB" smtClean="0"/>
              <a:t>for mainstreaming.</a:t>
            </a:r>
            <a:endParaRPr lang="en-GB" dirty="0"/>
          </a:p>
        </p:txBody>
      </p:sp>
    </p:spTree>
    <p:extLst>
      <p:ext uri="{BB962C8B-B14F-4D97-AF65-F5344CB8AC3E}">
        <p14:creationId xmlns:p14="http://schemas.microsoft.com/office/powerpoint/2010/main" val="102075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Building on existing initiatives and to address the issues raised:</a:t>
            </a:r>
          </a:p>
          <a:p>
            <a:pPr marL="0" indent="0">
              <a:buNone/>
            </a:pPr>
            <a:r>
              <a:rPr lang="en-US" dirty="0" smtClean="0"/>
              <a:t>-What key task need to be undertaken</a:t>
            </a:r>
          </a:p>
          <a:p>
            <a:pPr marL="0" indent="0">
              <a:buNone/>
            </a:pPr>
            <a:r>
              <a:rPr lang="en-US" dirty="0" smtClean="0"/>
              <a:t>-What key stakeholders need to be involved</a:t>
            </a:r>
          </a:p>
          <a:p>
            <a:pPr marL="0" indent="0">
              <a:buNone/>
            </a:pPr>
            <a:r>
              <a:rPr lang="en-US" dirty="0" smtClean="0"/>
              <a:t>-What would be the source of funding</a:t>
            </a:r>
          </a:p>
          <a:p>
            <a:pPr marL="0" indent="0">
              <a:buNone/>
            </a:pPr>
            <a:r>
              <a:rPr lang="en-US" dirty="0" smtClean="0"/>
              <a:t>-How can we use those to influence policy</a:t>
            </a:r>
          </a:p>
        </p:txBody>
      </p:sp>
    </p:spTree>
    <p:extLst>
      <p:ext uri="{BB962C8B-B14F-4D97-AF65-F5344CB8AC3E}">
        <p14:creationId xmlns:p14="http://schemas.microsoft.com/office/powerpoint/2010/main" val="179257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idx="1"/>
          </p:nvPr>
        </p:nvSpPr>
        <p:spPr/>
        <p:txBody>
          <a:bodyPr/>
          <a:lstStyle/>
          <a:p>
            <a:pPr marL="0" indent="0">
              <a:buNone/>
            </a:pPr>
            <a:r>
              <a:rPr lang="en-US" dirty="0" smtClean="0"/>
              <a:t>       Key task need to be undertaken</a:t>
            </a:r>
          </a:p>
          <a:p>
            <a:pPr>
              <a:buFont typeface="Wingdings" pitchFamily="2" charset="2"/>
              <a:buChar char="Ø"/>
            </a:pPr>
            <a:r>
              <a:rPr lang="en-US" dirty="0" smtClean="0"/>
              <a:t>Identifying and Mapping of stakeholders initiatives in order to define roles and responsibilities</a:t>
            </a:r>
          </a:p>
          <a:p>
            <a:pPr>
              <a:buFont typeface="Wingdings" pitchFamily="2" charset="2"/>
              <a:buChar char="Ø"/>
            </a:pPr>
            <a:r>
              <a:rPr lang="en-US" dirty="0" smtClean="0"/>
              <a:t>Linking of different stakeholders initiatives</a:t>
            </a:r>
          </a:p>
          <a:p>
            <a:pPr>
              <a:buFont typeface="Wingdings" pitchFamily="2" charset="2"/>
              <a:buChar char="Ø"/>
            </a:pPr>
            <a:r>
              <a:rPr lang="en-US" dirty="0" smtClean="0"/>
              <a:t>GRG will take lead of the above tasks</a:t>
            </a:r>
          </a:p>
          <a:p>
            <a:pPr>
              <a:buFont typeface="Wingdings" pitchFamily="2" charset="2"/>
              <a:buChar char="Ø"/>
            </a:pPr>
            <a:r>
              <a:rPr lang="en-US" dirty="0" smtClean="0"/>
              <a:t>Developing of TOR and Actions</a:t>
            </a:r>
          </a:p>
          <a:p>
            <a:pPr>
              <a:buFont typeface="Wingdings" pitchFamily="2" charset="2"/>
              <a:buChar char="Ø"/>
            </a:pPr>
            <a:r>
              <a:rPr lang="en-US" dirty="0" smtClean="0"/>
              <a:t>Designed monitoring frame work</a:t>
            </a:r>
          </a:p>
          <a:p>
            <a:pPr>
              <a:buFont typeface="Wingdings" pitchFamily="2" charset="2"/>
              <a:buChar char="Ø"/>
            </a:pPr>
            <a:endParaRPr lang="en-US" dirty="0"/>
          </a:p>
        </p:txBody>
      </p:sp>
    </p:spTree>
    <p:extLst>
      <p:ext uri="{BB962C8B-B14F-4D97-AF65-F5344CB8AC3E}">
        <p14:creationId xmlns:p14="http://schemas.microsoft.com/office/powerpoint/2010/main" val="1938900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52404"/>
            <a:ext cx="8229600" cy="5973763"/>
          </a:xfrm>
        </p:spPr>
        <p:txBody>
          <a:bodyPr/>
          <a:lstStyle/>
          <a:p>
            <a:pPr marL="0" indent="0">
              <a:buNone/>
            </a:pPr>
            <a:r>
              <a:rPr lang="en-US" dirty="0"/>
              <a:t> </a:t>
            </a:r>
            <a:r>
              <a:rPr lang="en-US" dirty="0" smtClean="0"/>
              <a:t>        key stakeholders need to be involved</a:t>
            </a:r>
          </a:p>
          <a:p>
            <a:pPr>
              <a:buFont typeface="Wingdings" pitchFamily="2" charset="2"/>
              <a:buChar char="Ø"/>
            </a:pPr>
            <a:r>
              <a:rPr lang="en-US" dirty="0" smtClean="0"/>
              <a:t>Land Use Task force</a:t>
            </a:r>
          </a:p>
          <a:p>
            <a:pPr>
              <a:buFont typeface="Wingdings" pitchFamily="2" charset="2"/>
              <a:buChar char="Ø"/>
            </a:pPr>
            <a:r>
              <a:rPr lang="en-US" dirty="0" smtClean="0"/>
              <a:t>Government</a:t>
            </a:r>
          </a:p>
          <a:p>
            <a:pPr>
              <a:buFont typeface="Wingdings" pitchFamily="2" charset="2"/>
              <a:buChar char="Ø"/>
            </a:pPr>
            <a:r>
              <a:rPr lang="en-US" dirty="0" smtClean="0"/>
              <a:t>Non Governmental Organization</a:t>
            </a:r>
          </a:p>
          <a:p>
            <a:pPr>
              <a:buFont typeface="Wingdings" pitchFamily="2" charset="2"/>
              <a:buChar char="Ø"/>
            </a:pPr>
            <a:r>
              <a:rPr lang="en-US" dirty="0" smtClean="0"/>
              <a:t>Community</a:t>
            </a:r>
          </a:p>
          <a:p>
            <a:pPr>
              <a:buFont typeface="Wingdings" pitchFamily="2" charset="2"/>
              <a:buChar char="Ø"/>
            </a:pPr>
            <a:endParaRPr lang="en-US" dirty="0" smtClean="0"/>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3903015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4"/>
            <a:ext cx="8229600" cy="5897563"/>
          </a:xfrm>
        </p:spPr>
        <p:txBody>
          <a:bodyPr/>
          <a:lstStyle/>
          <a:p>
            <a:pPr marL="0" indent="0">
              <a:buNone/>
            </a:pPr>
            <a:r>
              <a:rPr lang="en-US" dirty="0"/>
              <a:t> </a:t>
            </a:r>
            <a:r>
              <a:rPr lang="en-US" dirty="0" smtClean="0"/>
              <a:t>                    </a:t>
            </a:r>
            <a:r>
              <a:rPr lang="en-US" dirty="0"/>
              <a:t>S</a:t>
            </a:r>
            <a:r>
              <a:rPr lang="en-US" dirty="0" smtClean="0"/>
              <a:t>ource of funding</a:t>
            </a:r>
          </a:p>
          <a:p>
            <a:pPr>
              <a:buFont typeface="Wingdings" pitchFamily="2" charset="2"/>
              <a:buChar char="Ø"/>
            </a:pPr>
            <a:r>
              <a:rPr lang="en-US" dirty="0" smtClean="0"/>
              <a:t>IUCN facilitate fundraising efforts</a:t>
            </a:r>
          </a:p>
          <a:p>
            <a:pPr marL="0" indent="0">
              <a:buNone/>
            </a:pPr>
            <a:endParaRPr lang="en-US" dirty="0" smtClean="0"/>
          </a:p>
          <a:p>
            <a:pPr>
              <a:buFont typeface="Wingdings" pitchFamily="2" charset="2"/>
              <a:buChar char="Ø"/>
            </a:pPr>
            <a:endParaRPr lang="en-US" dirty="0" smtClean="0"/>
          </a:p>
          <a:p>
            <a:endParaRPr lang="en-US" dirty="0"/>
          </a:p>
        </p:txBody>
      </p:sp>
    </p:spTree>
    <p:extLst>
      <p:ext uri="{BB962C8B-B14F-4D97-AF65-F5344CB8AC3E}">
        <p14:creationId xmlns:p14="http://schemas.microsoft.com/office/powerpoint/2010/main" val="164797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4"/>
            <a:ext cx="8229600" cy="5973763"/>
          </a:xfrm>
        </p:spPr>
        <p:txBody>
          <a:bodyPr/>
          <a:lstStyle/>
          <a:p>
            <a:pPr marL="0" indent="0">
              <a:buNone/>
            </a:pPr>
            <a:r>
              <a:rPr lang="en-US" dirty="0" smtClean="0"/>
              <a:t>   How can we use those to influence policy</a:t>
            </a:r>
          </a:p>
          <a:p>
            <a:pPr>
              <a:buFont typeface="Wingdings" pitchFamily="2" charset="2"/>
              <a:buChar char="Ø"/>
            </a:pPr>
            <a:r>
              <a:rPr lang="en-US" dirty="0" smtClean="0"/>
              <a:t>GRG has direct connection to government</a:t>
            </a:r>
          </a:p>
          <a:p>
            <a:pPr>
              <a:buFont typeface="Wingdings" pitchFamily="2" charset="2"/>
              <a:buChar char="Ø"/>
            </a:pPr>
            <a:r>
              <a:rPr lang="en-US" dirty="0" smtClean="0"/>
              <a:t>Develop joint advocacy package for SAGCOT to take forward.</a:t>
            </a:r>
          </a:p>
          <a:p>
            <a:pPr>
              <a:buFont typeface="Wingdings" pitchFamily="2" charset="2"/>
              <a:buChar char="Ø"/>
            </a:pPr>
            <a:endParaRPr lang="en-US" dirty="0" smtClean="0"/>
          </a:p>
          <a:p>
            <a:endParaRPr lang="en-US" dirty="0"/>
          </a:p>
        </p:txBody>
      </p:sp>
    </p:spTree>
    <p:extLst>
      <p:ext uri="{BB962C8B-B14F-4D97-AF65-F5344CB8AC3E}">
        <p14:creationId xmlns:p14="http://schemas.microsoft.com/office/powerpoint/2010/main" val="2029968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1066800" y="1905000"/>
            <a:ext cx="8610600" cy="1447800"/>
          </a:xfrm>
        </p:spPr>
        <p:txBody>
          <a:bodyPr>
            <a:normAutofit fontScale="90000"/>
          </a:bodyPr>
          <a:lstStyle/>
          <a:p>
            <a:pPr algn="r" eaLnBrk="1" hangingPunct="1"/>
            <a:r>
              <a:rPr lang="en-US" sz="3600" b="1" dirty="0">
                <a:solidFill>
                  <a:srgbClr val="FF6600"/>
                </a:solidFill>
                <a:ea typeface="ＭＳ Ｐゴシック" pitchFamily="-107" charset="-128"/>
                <a:cs typeface="ＭＳ Ｐゴシック" pitchFamily="-107" charset="-128"/>
              </a:rPr>
              <a:t/>
            </a:r>
            <a:br>
              <a:rPr lang="en-US" sz="3600" b="1" dirty="0">
                <a:solidFill>
                  <a:srgbClr val="FF6600"/>
                </a:solidFill>
                <a:ea typeface="ＭＳ Ｐゴシック" pitchFamily="-107" charset="-128"/>
                <a:cs typeface="ＭＳ Ｐゴシック" pitchFamily="-107" charset="-128"/>
              </a:rPr>
            </a:br>
            <a:r>
              <a:rPr lang="en-US" b="1" dirty="0" smtClean="0">
                <a:solidFill>
                  <a:srgbClr val="0000FF"/>
                </a:solidFill>
                <a:ea typeface="ＭＳ Ｐゴシック" pitchFamily="-107" charset="-128"/>
                <a:cs typeface="ＭＳ Ｐゴシック" pitchFamily="-107" charset="-128"/>
              </a:rPr>
              <a:t> </a:t>
            </a:r>
            <a:r>
              <a:rPr lang="en-US" sz="4000" b="1" dirty="0" smtClean="0">
                <a:solidFill>
                  <a:srgbClr val="0070C0"/>
                </a:solidFill>
                <a:ea typeface="ＭＳ Ｐゴシック" pitchFamily="-107" charset="-128"/>
                <a:cs typeface="ＭＳ Ｐゴシック" pitchFamily="-107" charset="-128"/>
              </a:rPr>
              <a:t>Breakout Group #2 – Question 2</a:t>
            </a:r>
            <a:r>
              <a:rPr lang="en-US" sz="4000" b="1" dirty="0">
                <a:solidFill>
                  <a:srgbClr val="0070C0"/>
                </a:solidFill>
                <a:ea typeface="ＭＳ Ｐゴシック" pitchFamily="-107" charset="-128"/>
                <a:cs typeface="ＭＳ Ｐゴシック" pitchFamily="-107" charset="-128"/>
              </a:rPr>
              <a:t/>
            </a:r>
            <a:br>
              <a:rPr lang="en-US" sz="4000" b="1" dirty="0">
                <a:solidFill>
                  <a:srgbClr val="0070C0"/>
                </a:solidFill>
                <a:ea typeface="ＭＳ Ｐゴシック" pitchFamily="-107" charset="-128"/>
                <a:cs typeface="ＭＳ Ｐゴシック" pitchFamily="-107" charset="-128"/>
              </a:rPr>
            </a:br>
            <a:endParaRPr lang="en-US" b="1" dirty="0">
              <a:solidFill>
                <a:srgbClr val="FF6600"/>
              </a:solidFill>
              <a:ea typeface="ＭＳ Ｐゴシック" pitchFamily="-107" charset="-128"/>
              <a:cs typeface="ＭＳ Ｐゴシック" pitchFamily="-107" charset="-128"/>
            </a:endParaRPr>
          </a:p>
        </p:txBody>
      </p:sp>
      <p:sp>
        <p:nvSpPr>
          <p:cNvPr id="14341" name="Text Box 5"/>
          <p:cNvSpPr txBox="1">
            <a:spLocks noChangeArrowheads="1"/>
          </p:cNvSpPr>
          <p:nvPr/>
        </p:nvSpPr>
        <p:spPr bwMode="auto">
          <a:xfrm>
            <a:off x="460377" y="3352804"/>
            <a:ext cx="8226425" cy="1874359"/>
          </a:xfrm>
          <a:prstGeom prst="rect">
            <a:avLst/>
          </a:prstGeom>
          <a:noFill/>
          <a:ln w="9525">
            <a:noFill/>
            <a:miter lim="800000"/>
            <a:headEnd/>
            <a:tailEnd/>
          </a:ln>
        </p:spPr>
        <p:txBody>
          <a:bodyPr wrap="square">
            <a:prstTxWarp prst="textNoShape">
              <a:avLst/>
            </a:prstTxWarp>
            <a:spAutoFit/>
          </a:bodyPr>
          <a:lstStyle/>
          <a:p>
            <a:pPr>
              <a:lnSpc>
                <a:spcPct val="80000"/>
              </a:lnSpc>
              <a:spcBef>
                <a:spcPct val="50000"/>
              </a:spcBef>
            </a:pPr>
            <a:endParaRPr lang="en-US" b="1" dirty="0">
              <a:solidFill>
                <a:prstClr val="black"/>
              </a:solidFill>
            </a:endParaRPr>
          </a:p>
          <a:p>
            <a:pPr algn="r">
              <a:lnSpc>
                <a:spcPct val="80000"/>
              </a:lnSpc>
              <a:spcBef>
                <a:spcPct val="50000"/>
              </a:spcBef>
            </a:pPr>
            <a:r>
              <a:rPr lang="en-US" i="1" dirty="0">
                <a:solidFill>
                  <a:srgbClr val="0070C0"/>
                </a:solidFill>
              </a:rPr>
              <a:t>31 </a:t>
            </a:r>
            <a:r>
              <a:rPr lang="en-US" i="1" dirty="0" smtClean="0">
                <a:solidFill>
                  <a:srgbClr val="0070C0"/>
                </a:solidFill>
              </a:rPr>
              <a:t>October </a:t>
            </a:r>
            <a:r>
              <a:rPr lang="en-US" i="1" dirty="0">
                <a:solidFill>
                  <a:srgbClr val="0070C0"/>
                </a:solidFill>
              </a:rPr>
              <a:t>– </a:t>
            </a:r>
            <a:r>
              <a:rPr lang="en-US" i="1" dirty="0" smtClean="0">
                <a:solidFill>
                  <a:srgbClr val="0070C0"/>
                </a:solidFill>
              </a:rPr>
              <a:t>4 November</a:t>
            </a:r>
            <a:endParaRPr lang="en-US" i="1" dirty="0">
              <a:solidFill>
                <a:srgbClr val="0070C0"/>
              </a:solidFill>
            </a:endParaRPr>
          </a:p>
          <a:p>
            <a:pPr algn="r">
              <a:lnSpc>
                <a:spcPct val="80000"/>
              </a:lnSpc>
              <a:spcBef>
                <a:spcPct val="50000"/>
              </a:spcBef>
            </a:pPr>
            <a:r>
              <a:rPr lang="en-US" dirty="0" smtClean="0">
                <a:solidFill>
                  <a:srgbClr val="0070C0"/>
                </a:solidFill>
              </a:rPr>
              <a:t>Iringa, Tanzania</a:t>
            </a:r>
            <a:endParaRPr lang="en-US" dirty="0">
              <a:solidFill>
                <a:srgbClr val="0070C0"/>
              </a:solidFill>
            </a:endParaRPr>
          </a:p>
          <a:p>
            <a:pPr>
              <a:lnSpc>
                <a:spcPct val="80000"/>
              </a:lnSpc>
              <a:spcBef>
                <a:spcPct val="50000"/>
              </a:spcBef>
            </a:pPr>
            <a:endParaRPr lang="en-US" sz="2400" b="1" i="1" dirty="0">
              <a:solidFill>
                <a:srgbClr val="669900"/>
              </a:solidFill>
            </a:endParaRPr>
          </a:p>
          <a:p>
            <a:pPr>
              <a:lnSpc>
                <a:spcPct val="80000"/>
              </a:lnSpc>
              <a:spcBef>
                <a:spcPct val="50000"/>
              </a:spcBef>
            </a:pPr>
            <a:endParaRPr lang="en-US" i="1" dirty="0">
              <a:solidFill>
                <a:prstClr val="black"/>
              </a:solidFill>
            </a:endParaRPr>
          </a:p>
        </p:txBody>
      </p:sp>
      <p:sp>
        <p:nvSpPr>
          <p:cNvPr id="3" name="AutoShape 2" descr="data:image/jpeg;base64,/9j/4AAQSkZJRgABAQAAAQABAAD/2wCEAAkGBhQQEBQUEBQVEBQUFRUVFBAPEBAQEBQQFRAVFhgWFhUXGyYfFxokGRQUIC8gIyc1LSwsFR4xNTAqNSYrLykBCQoKDgwOGg8PGSkkHiQpLDUpLDQpKSwvLCwsLiwsKikpLCksLCwsNSw1LC81KSosKSwsKSwsKSwsLC0sLCwpKf/AABEIAMAAwAMBIgACEQEDEQH/xAAbAAEAAgMBAQAAAAAAAAAAAAAAAQUDBAYCB//EADsQAAIBAgQEAwQIBgEFAAAAAAECAAMRBBIhMQUGQVETYXEiUoGRFCMyQnKhscEzYpLR4fBTFRZDY6L/xAAaAQEAAwEBAQAAAAAAAAAAAAAAAQIEAwUG/8QALhEAAgIBAgQEBgEFAAAAAAAAAAECAxEEIRIxQVETYYHwMnGRodHhBRQjYrHB/9oADAMBAAIRAxEAPwD7jERAEREAREQBESCYBMgma1bHqpsTe2rWIsq92PT03M18Sr1LZb2N92aku+lwPaO3cbznKxLluDdqYlV+0yr09pgNe2s114xSIurhht7F21tfoJUnlp2vnqqt9T4NBUJJNySxN5tPy6CSTVrm5v8AxW2sRbT1mbxL3yhj54/JXL7Gz/12j1fL+JXUfMibNHGI/wBhlb8LK36GUmI5XYqVXE1QDplc51y323BPWc/juVa9E5kBqAa5qZOYWG9t++04WarU17yryvL2yrlJdD6DeJw/CecHpnLXvUXbN/5F9fe/WdhgcelZc1Ngw8twexHSadPrK7/he/bqWUkzZiImssIiIAiIgCIiAIiIAiIgCIiAReVHE+MFWFKgviVW6aZVHUtI49jyoSlT1qVTlFjYqLat5dPhebfDuGikL6M5+0+WxaZZTlOThDbu/wDiI8iaGB1zVAC5GuW4S/Wy9fU66fLcAgSZojFR5Ei0WiJYC0i0mIBV8W4KtcbAML2JF1N9ww6jT1E5jE4ergauelcKbZqdyy69L29ob2O47d+7mOslwR3ExX6SNj4o7S7lXHJr8N4itdAy3B6q24/weh6zcE5niSthqiYgDKDlSqgKlcm2gA6aW+Xr0dOoCAQbgi4I2IM602OWYy5r3klHuJEmaCRERAEREAREQBERAEgmJV8xY3wsO51uRlFuhYWv+c52TUIuT6BldwBzicRVrtqF+rpeQ3/S39RnSicRwTmWlhaITK7sSWawVVBPS5Ouluk2RzhWqE+BQzAfjc//ADYD0nmafWUwgsyzJ7vCbOakkjr4nMYHjWKq5gKaIV2DpUAJ00vm7E/KbScZxCEirhma33qJuLX6K2v5zZHWQks4ePky3EXsSj/7voC2YuhvYqyEMv4pcUawcBlIYEXBGoInaF1dm0GmSmme4vPFWoFBJ0AFyfITlH4viMb7OGXwk2aoWsdfPp6DWUu1EasLdt8kg3gv8dx2jRuHcXH3Qbt8hNEccrVNaVBgtx7VQWLLfWy3Hl1mbhPLVKhY28R/+Rxrf+UdJbASkY3T3m+HyX5/RG7KXGYjEMGX6OHUgg5mVQwOnvG3ympwLHVKdJqTKS9FgCLFrU2Fx9n9r7Tpss5vjeFeniaVenezMlOpa+xa2vlt8ZyurlW1YpN/Tl9A1jcuKOOuWBy3W+isxJsAT9pRtcfOZlxilsuYZvdOjW72OtvOZGQEWOoPTylTxDhT5fqDoL3ouzZGB7Ne6HtYzRKU4rK39+/wTuXAMmc5w7jjp7NVXFrCzgeIBqCR/wAii2416mdAtQEXBuO41lqro2LYJ5PcRE7EiIiAIkGa2OrFUJW1/eOyjq3nbt1kN4WQY+IcSWkO7Wvboq+8/ZfOc1Vo1cZfIucE28eqbU1HanT6dNdzfp0ssLwM1X8SrogN1psSzOT96rfyNsvS0vkpgCwFgOg2mB1T1Hx7R7dyuM8zncJyRSX+IzVD2HsLt5a9/nLalwSitstNRb16frN+J3r0tNfwxRKikYThVK5Sq5fdyi299rTLaTE0JJEmGthEf7aq34lB/WKGGVL5AFB1sNFv5DYTNEjhWc4B4dARYi4O48piwmESkoWmuVRsBf1mxEcKzkC0REsBMVegHFj3B/pIP7TLEhrIItJtESQaHFOFLXUX9l11Spa7I1wbj4gSiwePqUarI3tOp9qmB/Gp2J8RNLZx196dWZT8ycIFanmXSolypG/mNP8Ab2mLU1Nf3K+a+5Vrqi0oVg6hlN1YXBHUTLOK5O4yVfwH2YkoT0bcr6HWdoDOmm1CvrUl6iLyskxEi80liGawudB3OkrcF9axcMGTMSGRiQxtYC1tgD33vpMPHsQWHgJcPUFrgEgKb729D8jLLB4UUkVF0CgCZ+Ljnjov9kdTOBJkCYcbixSpvUa5CKzkDeyi5t56TQSZ4lK3MhCZ2w2ICWzFstJrLa97ByTp2EtqNcOoZTdWAKkbFSLg/IiAZIlJhOZTVRXp4bEMjC6tagLg+tSWoxFkzv8AVjLmYPYFRa5zWNtIBmiUtPmMuudMNiHpnUVAtIZl95UZwxHbTWWWDxq1qa1KZzIwuptbT47GAbESnHMWct4FCtiFUkeLTFJULA2IUu4LWPUaec3eHcTSuhZLixKsjqVdHG6sp2Oo+cA24lVW47aq9NKNWsaeXM1PwsoLLmH2nHSbeBxbVAS1J6Nja1XJc6bjKxgG1EpcXzEaRGbDV7FwikCiQzE2Fvb6ywwOMaoDmpPRt0q5LnzGVjANqJV1+OgVGp0qVTEMlvE8LIFQkXCszsBmtrYa2I7zLw3iy1iy5XpVEtnpVQA6htjoSGBsdQehgG/ItJiAfOuOYQ4XFZlFlzConQb3IB9f1n0GjUDKCNiAQfIi85rnHB5hm92mxvrYEOmnqQW+UsuVq5fC07m5AK/0mw/K08nSx8LUTr6PdFI7Not5EmRPWLnPUnD8Sb/10rX8yR+zflOhnK8Nqj/qda91upABFibZP7XnVzHpJcSk/wDJlYiV/MFMthK4UFiaNQBVBJJKHQAbmWETYWOQ4hwOomHRhVxNZAF8bDeJ7T0StmVMoBzDfL1AI6zqcMqhFyDKoVcq2K2WwsLHUaW0maIBwfAmp08PSWp9PR1UZkSnjQgYdAAtrTq+I0TicJUVLqatJgudWQgsumYEXWWMQChw/MipTC1KVdKqqAaK4eqxzAWsjKMrDTQ3tLTB1HekDUTwWYaoGDFb3+8OtrfGbMmAczwfiYwlBKGIp1EekMgNOhVqU6gGzIyAg3HTcTd4DRcvXrOhpCs6lKb6OESmEDMOjGxNugtLiTAOdp8I8TF4lmatTF6OU06lSkrfU67aNY6S7weF8NQoZ2tf2qjl21PVjqZniAVPMNIsKGUFrYmiTlBNlDak22A7y2iIBzmFxf0OrXWslTLUqtVSslN6qMHAurZASrAi2u4taWfDOJNXZyKT06YsEqVQUaodb2pkXCjTU79pv2iATEquL8fTDMqurnNrdQMoF7bk/kJZI9xcdZzjZGUnFPdcxkrOY8OXoNY2IB06G4sfyJPwmDk5CuGsRYh2303N/wB5Y8QFlzEkBQxOW19Ra/wFzNTldi2HDsbl2d7n+Zz+UzOK/qVLrgr1LeRaTE2ljx4Yvfr3trPcRAEREASDJkGARmnqcpxjCVMNX+k0r1FP8RWNyB1A7Lt6GdHhcYtVAyEMp6j/AHSZ67uKThJYa+67kJmxEia/EMaKNNnbZRfzPYTtKSisskz5pN581x/MFWtUzE5bfZUaqu/frqdZhfi1Q2sclulO6C/e19548v5etNpRZy8RH1CTOc5d4+9VhTrAZmXMjgWDL1+P9jOinqU3RujxROieSYiJ2JEREA0eL8NGIpMh0vsd7MNjK3lTFNkalU+3RbLr7ttP0PwtL8yjelkx4ZL+3TAcaWNibHfyG3YzJbHhsjYvkyrW+T3zVWthyg1aqVpqL29on/EtMJQFNFQbKoA+AtKCniRiMfY6rQU5R0NS4BJ/3pOkAk0tTnKfovQImRETUWF4vEQBF5EQCZMiTAPDLfTeUfD1+jV3plbUmBqK/wB0AEXB7Wv+kv5r4rC5x2IN1NgbG1tj6n5zjZXnElzRDRmvKbmjCrUpKrVPDBdRfdbm9sw7T3heLgP4bALY5Le41rgHplI2I8xN3H4BK6ZKgJW4OhINxtOc8XVuK3HNHzHE08rsvZmGm2jHaY5bcb5eqUGJsWpk6ONSB2bsfOOE4CmQHq1EUX1pFWeoQNdAO/7z5N6eficDWPmZuHfBscOV0XCsLm9ZgvUBSVBB9dxbsZ3olXTpPWqI7Dw6VPVEb7bPawZh90AbDeb+IxC01LObKouSe0+n0lXgxe+xoisGpx3iZw9EuoBa4ADGwuT+fpNvBljTUvqxAJuLaka6SkwNB8TWFasAES/hU73sb/aPQmwvptpOhE7UylNufTp+SVuTERNJJBlJiaFT6ZnVbgUsu4ALFmIB7CXZMr6FDNU8TQ6kggkkrlyr+rThbHiwvMgjhHCRQB+87ks79yTew8heWMmJ0hBQWIkiQZMiXAiTIgCRJi0AmJEmAJBkyIBzXNVBENOroCzim7EXBpEG9x1738hLbglfPRBvm1cBt7qHYA/ICU3PQ+qp/j/LKf8AHzm7yclsIt+pYj0zGeXXLGrlFLoUXxF3aeRTA20noSZ6ZcwYnErTQs5yqouT2nEcU4ucbVCLnWl7qqWZrfeyjr0A+MsubnZrruoyBVDAe22b2mG5tlsB536Sx5f5dXDjMfaqEat0Udl/vPJv8TUWeDHaK5nN5bwbfCcAKVNRaxA66soOtr33723t6TfEWkz1IQUFhHQSCYYyl4nzGqEU6Nq1VjYKuqg/zEStlsa1mTIbwTzBxTIFpowV3Ni1x9Wn3mOvbbzm1wmiQlyCtwLKbAqoFgLDY9fjKng/D/EYvUOfX2qgJyOVNwi+8im+uxOmoE6QCcKeKcnZL0RC33PURE2FiIiIAiIgCIiAIiIAiIgFNzNgjUpewMzWZQOvtAXsOp0HwBkcpJlwwU6FWYEXvrf/ADLepSB387HqLi2kpuVdEqqdStZwTsDt+1pilWo6hT7orjcvBJkCTNpY5bmHAvUrDwjla9NQLgAkeI9zfci2nxm1TxOLoW8VBiV96ibOPUEC/wDus3WrXxATMPfygjNlyBdRbuT16SxmGNGZynGTT+30K4KJeaKbHKc9BrjSqoB37GV+N5xsxUBgBpmTJe99T7V7ek6p6Ab7QB9QD+s8rhlGyqPMKBrE6b5LCsx6fsNPucFVxGKxYsoqumvkD6sAA20s+C8msDmxGnamjb/iI6eQnXAT1OVf8dDi47JOT8yFBc2eKVMKAALAaAAWAE9xE9NLBcREQCIkSTAEQYgCRJkQCYEQIAiIgAyrwnCjTxNSorHI63KdPEzb/IfnLWRaUnBSab6ACJM8VHsCT08if0lm8IFJwc+LiK1UixU+FuTsb9vT85ezmeSqhZaxJvepffW5UbidMJl0j4q1LvkrHkTERNZYREQBERAEREAREQBERAEREAREQBERAEREARaIgHlaYGwAvvYDWeoiAIiIAiIgCIiAIiI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pic>
        <p:nvPicPr>
          <p:cNvPr id="12" name="Picture 3" descr="TFDcolor 369 smaller"/>
          <p:cNvPicPr>
            <a:picLocks noChangeAspect="1" noChangeArrowheads="1"/>
          </p:cNvPicPr>
          <p:nvPr/>
        </p:nvPicPr>
        <p:blipFill>
          <a:blip r:embed="rId3"/>
          <a:srcRect/>
          <a:stretch>
            <a:fillRect/>
          </a:stretch>
        </p:blipFill>
        <p:spPr bwMode="auto">
          <a:xfrm>
            <a:off x="4953000" y="5550528"/>
            <a:ext cx="1588828" cy="999638"/>
          </a:xfrm>
          <a:prstGeom prst="rect">
            <a:avLst/>
          </a:prstGeom>
          <a:noFill/>
          <a:ln w="9525">
            <a:noFill/>
            <a:miter lim="800000"/>
            <a:headEnd/>
            <a:tailEnd/>
          </a:ln>
        </p:spPr>
      </p:pic>
      <p:pic>
        <p:nvPicPr>
          <p:cNvPr id="9" name="Picture 217"/>
          <p:cNvPicPr/>
          <p:nvPr/>
        </p:nvPicPr>
        <p:blipFill>
          <a:blip r:embed="rId4" cstate="print">
            <a:extLst>
              <a:ext uri="{28A0092B-C50C-407E-A947-70E740481C1C}">
                <a14:useLocalDpi xmlns:a14="http://schemas.microsoft.com/office/drawing/2010/main" val="0"/>
              </a:ext>
            </a:extLst>
          </a:blip>
          <a:stretch>
            <a:fillRect/>
          </a:stretch>
        </p:blipFill>
        <p:spPr>
          <a:xfrm>
            <a:off x="460375" y="5486400"/>
            <a:ext cx="1387422" cy="1076466"/>
          </a:xfrm>
          <a:prstGeom prst="rect">
            <a:avLst/>
          </a:prstGeom>
        </p:spPr>
      </p:pic>
      <p:pic>
        <p:nvPicPr>
          <p:cNvPr id="10" name="Picture 215"/>
          <p:cNvPicPr/>
          <p:nvPr/>
        </p:nvPicPr>
        <p:blipFill>
          <a:blip r:embed="rId5" cstate="print">
            <a:extLst>
              <a:ext uri="{28A0092B-C50C-407E-A947-70E740481C1C}">
                <a14:useLocalDpi xmlns:a14="http://schemas.microsoft.com/office/drawing/2010/main" val="0"/>
              </a:ext>
            </a:extLst>
          </a:blip>
          <a:stretch>
            <a:fillRect/>
          </a:stretch>
        </p:blipFill>
        <p:spPr>
          <a:xfrm>
            <a:off x="2057400" y="5486400"/>
            <a:ext cx="1593510" cy="1126420"/>
          </a:xfrm>
          <a:prstGeom prst="rect">
            <a:avLst/>
          </a:prstGeom>
        </p:spPr>
      </p:pic>
      <p:pic>
        <p:nvPicPr>
          <p:cNvPr id="11" name="Picture 216"/>
          <p:cNvPicPr/>
          <p:nvPr/>
        </p:nvPicPr>
        <p:blipFill>
          <a:blip r:embed="rId6" cstate="print">
            <a:extLst>
              <a:ext uri="{28A0092B-C50C-407E-A947-70E740481C1C}">
                <a14:useLocalDpi xmlns:a14="http://schemas.microsoft.com/office/drawing/2010/main" val="0"/>
              </a:ext>
            </a:extLst>
          </a:blip>
          <a:stretch>
            <a:fillRect/>
          </a:stretch>
        </p:blipFill>
        <p:spPr>
          <a:xfrm>
            <a:off x="3650911" y="5486404"/>
            <a:ext cx="1010816" cy="1111109"/>
          </a:xfrm>
          <a:prstGeom prst="rect">
            <a:avLst/>
          </a:prstGeom>
        </p:spPr>
      </p:pic>
      <p:pic>
        <p:nvPicPr>
          <p:cNvPr id="14" name="Picture 222"/>
          <p:cNvPicPr/>
          <p:nvPr/>
        </p:nvPicPr>
        <p:blipFill>
          <a:blip r:embed="rId7" cstate="print">
            <a:extLst>
              <a:ext uri="{28A0092B-C50C-407E-A947-70E740481C1C}">
                <a14:useLocalDpi xmlns:a14="http://schemas.microsoft.com/office/drawing/2010/main" val="0"/>
              </a:ext>
            </a:extLst>
          </a:blip>
          <a:stretch>
            <a:fillRect/>
          </a:stretch>
        </p:blipFill>
        <p:spPr>
          <a:xfrm>
            <a:off x="6909349" y="5486404"/>
            <a:ext cx="1853654" cy="1159169"/>
          </a:xfrm>
          <a:prstGeom prst="rect">
            <a:avLst/>
          </a:prstGeom>
        </p:spPr>
      </p:pic>
    </p:spTree>
    <p:extLst>
      <p:ext uri="{BB962C8B-B14F-4D97-AF65-F5344CB8AC3E}">
        <p14:creationId xmlns:p14="http://schemas.microsoft.com/office/powerpoint/2010/main" val="2184320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Involvement of Actors – participation and inclusiveness</a:t>
            </a:r>
            <a:endParaRPr lang="en-US" dirty="0"/>
          </a:p>
        </p:txBody>
      </p:sp>
      <p:sp>
        <p:nvSpPr>
          <p:cNvPr id="3" name="Subtitle 2"/>
          <p:cNvSpPr>
            <a:spLocks noGrp="1"/>
          </p:cNvSpPr>
          <p:nvPr>
            <p:ph type="subTitle" idx="1"/>
          </p:nvPr>
        </p:nvSpPr>
        <p:spPr/>
        <p:txBody>
          <a:bodyPr/>
          <a:lstStyle/>
          <a:p>
            <a:pPr algn="l">
              <a:buFont typeface="Arial" pitchFamily="34" charset="0"/>
              <a:buChar char="•"/>
            </a:pPr>
            <a:endParaRPr lang="en-US" dirty="0"/>
          </a:p>
        </p:txBody>
      </p:sp>
    </p:spTree>
    <p:extLst>
      <p:ext uri="{BB962C8B-B14F-4D97-AF65-F5344CB8AC3E}">
        <p14:creationId xmlns:p14="http://schemas.microsoft.com/office/powerpoint/2010/main" val="1569818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855</Words>
  <Application>Microsoft Office PowerPoint</Application>
  <PresentationFormat>On-screen Show (4:3)</PresentationFormat>
  <Paragraphs>153</Paragraphs>
  <Slides>26</Slides>
  <Notes>10</Notes>
  <HiddenSlides>0</HiddenSlides>
  <MMClips>0</MMClips>
  <ScaleCrop>false</ScaleCrop>
  <HeadingPairs>
    <vt:vector size="4" baseType="variant">
      <vt:variant>
        <vt:lpstr>Theme</vt:lpstr>
      </vt:variant>
      <vt:variant>
        <vt:i4>4</vt:i4>
      </vt:variant>
      <vt:variant>
        <vt:lpstr>Slide Titles</vt:lpstr>
      </vt:variant>
      <vt:variant>
        <vt:i4>26</vt:i4>
      </vt:variant>
    </vt:vector>
  </HeadingPairs>
  <TitlesOfParts>
    <vt:vector size="30" baseType="lpstr">
      <vt:lpstr>Office Theme</vt:lpstr>
      <vt:lpstr>1_Office Theme</vt:lpstr>
      <vt:lpstr>2_Office Theme</vt:lpstr>
      <vt:lpstr>3_Office Theme</vt:lpstr>
      <vt:lpstr>  Breakout Group Presentations – Day 4  Land Use Dialogue in the Ihemi Cluster, Southern Tanzania</vt:lpstr>
      <vt:lpstr>  Breakout Group #1 – Question 1 </vt:lpstr>
      <vt:lpstr>PowerPoint Presentation</vt:lpstr>
      <vt:lpstr>Answers</vt:lpstr>
      <vt:lpstr> </vt:lpstr>
      <vt:lpstr>PowerPoint Presentation</vt:lpstr>
      <vt:lpstr>PowerPoint Presentation</vt:lpstr>
      <vt:lpstr>  Breakout Group #2 – Question 2 </vt:lpstr>
      <vt:lpstr>Involvement of Actors – participation and inclusiveness</vt:lpstr>
      <vt:lpstr>Key tasks to be done</vt:lpstr>
      <vt:lpstr>Actors:</vt:lpstr>
      <vt:lpstr>Funding Sources</vt:lpstr>
      <vt:lpstr>How to influence policy</vt:lpstr>
      <vt:lpstr>  Breakout Group #3 – Question 3 </vt:lpstr>
      <vt:lpstr>PowerPoint Presentation</vt:lpstr>
      <vt:lpstr>Existing platforms need….</vt:lpstr>
      <vt:lpstr>Key tasks to be undertaken at cluster level</vt:lpstr>
      <vt:lpstr>Identified NEED</vt:lpstr>
      <vt:lpstr>PowerPoint Presentation</vt:lpstr>
      <vt:lpstr>Need to be aware of emerging issues</vt:lpstr>
      <vt:lpstr>  Breakout Group #4 – Question 4 </vt:lpstr>
      <vt:lpstr>GROUP 4: </vt:lpstr>
      <vt:lpstr>WATER RESOURCES</vt:lpstr>
      <vt:lpstr>WETLANDS</vt:lpstr>
      <vt:lpstr>STAKEHOLDERS</vt:lpstr>
      <vt:lpstr>POLICY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PRESENTATION</dc:title>
  <dc:creator>Rayann</dc:creator>
  <cp:lastModifiedBy>Lisa O'Brien</cp:lastModifiedBy>
  <cp:revision>13</cp:revision>
  <dcterms:created xsi:type="dcterms:W3CDTF">2016-11-03T06:51:15Z</dcterms:created>
  <dcterms:modified xsi:type="dcterms:W3CDTF">2016-11-11T20:47:51Z</dcterms:modified>
</cp:coreProperties>
</file>