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2" r:id="rId2"/>
    <p:sldId id="262" r:id="rId3"/>
    <p:sldId id="283" r:id="rId4"/>
    <p:sldId id="260" r:id="rId5"/>
    <p:sldId id="256" r:id="rId6"/>
    <p:sldId id="271" r:id="rId7"/>
    <p:sldId id="257" r:id="rId8"/>
    <p:sldId id="258" r:id="rId9"/>
    <p:sldId id="259" r:id="rId10"/>
    <p:sldId id="267" r:id="rId11"/>
    <p:sldId id="270" r:id="rId12"/>
    <p:sldId id="266" r:id="rId13"/>
    <p:sldId id="277" r:id="rId14"/>
    <p:sldId id="268" r:id="rId15"/>
    <p:sldId id="272" r:id="rId16"/>
    <p:sldId id="279" r:id="rId17"/>
    <p:sldId id="273" r:id="rId18"/>
    <p:sldId id="275" r:id="rId19"/>
    <p:sldId id="265" r:id="rId20"/>
    <p:sldId id="276"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m Kayna Lima Alves" initials="MKLA" lastIdx="2" clrIdx="0">
    <p:extLst>
      <p:ext uri="{19B8F6BF-5375-455C-9EA6-DF929625EA0E}">
        <p15:presenceInfo xmlns:p15="http://schemas.microsoft.com/office/powerpoint/2012/main" userId="S-1-5-21-1240740561-3350924691-366997767-301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35" autoAdjust="0"/>
    <p:restoredTop sz="84615"/>
  </p:normalViewPr>
  <p:slideViewPr>
    <p:cSldViewPr snapToGrid="0">
      <p:cViewPr varScale="1">
        <p:scale>
          <a:sx n="104" d="100"/>
          <a:sy n="104" d="100"/>
        </p:scale>
        <p:origin x="9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5-06T22:39:51.328" idx="1">
    <p:pos x="6939" y="3350"/>
    <p:text>In Suzano's site it was clearly stated that it´s not voluntary. Those areas are not part of carbon projects.</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6-05-06T22:44:34.566" idx="2">
    <p:pos x="7311" y="1728"/>
    <p:text>I understood something different. They are not acquiring, they are discussing rules / guidance for the buffer zone around the limits of the Park</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957AC-8F99-CD49-9557-D22F4C8A59B4}" type="datetimeFigureOut">
              <a:rPr lang="en-US" smtClean="0"/>
              <a:t>6/15/26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FD697-1B1E-4548-B2D8-433D8D631EF1}" type="slidenum">
              <a:rPr lang="en-US" smtClean="0"/>
              <a:t>‹#›</a:t>
            </a:fld>
            <a:endParaRPr lang="en-US"/>
          </a:p>
        </p:txBody>
      </p:sp>
    </p:spTree>
    <p:extLst>
      <p:ext uri="{BB962C8B-B14F-4D97-AF65-F5344CB8AC3E}">
        <p14:creationId xmlns:p14="http://schemas.microsoft.com/office/powerpoint/2010/main" val="3880796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b38f00d936_2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b38f00d936_2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4793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Bullet Point One: </a:t>
            </a:r>
            <a:r>
              <a:rPr lang="en-GB" dirty="0">
                <a:latin typeface="Avenir Book" panose="02000503020000020003" pitchFamily="2" charset="0"/>
              </a:rPr>
              <a:t>Until mid C20</a:t>
            </a:r>
            <a:r>
              <a:rPr lang="en-GB" baseline="30000" dirty="0">
                <a:latin typeface="Avenir Book" panose="02000503020000020003" pitchFamily="2" charset="0"/>
              </a:rPr>
              <a:t>th</a:t>
            </a:r>
            <a:r>
              <a:rPr lang="en-GB" dirty="0">
                <a:latin typeface="Avenir Book" panose="02000503020000020003" pitchFamily="2" charset="0"/>
              </a:rPr>
              <a:t> region was mainly occupied by </a:t>
            </a:r>
            <a:r>
              <a:rPr lang="en-GB" i="1" dirty="0" err="1">
                <a:latin typeface="Avenir Book" panose="02000503020000020003" pitchFamily="2" charset="0"/>
              </a:rPr>
              <a:t>originarios</a:t>
            </a:r>
            <a:r>
              <a:rPr lang="en-GB" dirty="0">
                <a:latin typeface="Avenir Book" panose="02000503020000020003" pitchFamily="2" charset="0"/>
              </a:rPr>
              <a:t> (indigenous peoples) and </a:t>
            </a:r>
            <a:r>
              <a:rPr lang="en-GB" i="1" dirty="0" err="1">
                <a:latin typeface="Avenir Book" panose="02000503020000020003" pitchFamily="2" charset="0"/>
              </a:rPr>
              <a:t>quilombola</a:t>
            </a:r>
            <a:r>
              <a:rPr lang="en-GB" dirty="0">
                <a:latin typeface="Avenir Book" panose="02000503020000020003" pitchFamily="2" charset="0"/>
              </a:rPr>
              <a:t> (maroons) and </a:t>
            </a:r>
            <a:r>
              <a:rPr lang="en-GB" i="1" dirty="0" err="1">
                <a:latin typeface="Avenir Book" panose="02000503020000020003" pitchFamily="2" charset="0"/>
              </a:rPr>
              <a:t>nativos</a:t>
            </a:r>
            <a:r>
              <a:rPr lang="en-GB" dirty="0">
                <a:latin typeface="Avenir Book" panose="02000503020000020003" pitchFamily="2" charset="0"/>
              </a:rPr>
              <a:t> (local communities: most land was untitled and rights were not recognised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venir Book" panose="02000503020000020003" pitchFamily="2" charset="0"/>
              </a:rPr>
              <a:t>Bullet Point Two: Large Landowners – mainly ranchers - took over a lot of land without considering prior land users</a:t>
            </a:r>
            <a:endParaRPr lang="en-US" dirty="0"/>
          </a:p>
          <a:p>
            <a:r>
              <a:rPr lang="en-US" dirty="0"/>
              <a:t>Bullet Point Five: </a:t>
            </a:r>
            <a:r>
              <a:rPr lang="en-GB" dirty="0">
                <a:latin typeface="Avenir Book" panose="02000503020000020003" pitchFamily="2" charset="0"/>
              </a:rPr>
              <a:t>Resentment against companies is pervasive and there are many land conflicts between landowners and Ips maroons and </a:t>
            </a:r>
            <a:r>
              <a:rPr lang="en-GB" dirty="0" err="1">
                <a:latin typeface="Avenir Book" panose="02000503020000020003" pitchFamily="2" charset="0"/>
              </a:rPr>
              <a:t>mst</a:t>
            </a:r>
            <a:endParaRPr lang="en-GB" dirty="0">
              <a:latin typeface="Avenir Book" panose="02000503020000020003" pitchFamily="2" charset="0"/>
            </a:endParaRPr>
          </a:p>
          <a:p>
            <a:r>
              <a:rPr lang="en-GB" dirty="0">
                <a:latin typeface="Avenir Book" panose="02000503020000020003" pitchFamily="2" charset="0"/>
              </a:rPr>
              <a:t>Bullet Point Six: Companies have been slow to recognise any claimants’ rights but some IPs, </a:t>
            </a:r>
            <a:r>
              <a:rPr lang="en-GB" i="1" dirty="0" err="1">
                <a:latin typeface="Avenir Book" panose="02000503020000020003" pitchFamily="2" charset="0"/>
              </a:rPr>
              <a:t>quilombola</a:t>
            </a:r>
            <a:r>
              <a:rPr lang="en-GB" dirty="0">
                <a:latin typeface="Avenir Book" panose="02000503020000020003" pitchFamily="2" charset="0"/>
              </a:rPr>
              <a:t>, </a:t>
            </a:r>
            <a:r>
              <a:rPr lang="en-GB" i="1" dirty="0" err="1">
                <a:latin typeface="Avenir Book" panose="02000503020000020003" pitchFamily="2" charset="0"/>
              </a:rPr>
              <a:t>reservas</a:t>
            </a:r>
            <a:r>
              <a:rPr lang="en-GB" i="1" dirty="0">
                <a:latin typeface="Avenir Book" panose="02000503020000020003" pitchFamily="2" charset="0"/>
              </a:rPr>
              <a:t> </a:t>
            </a:r>
            <a:r>
              <a:rPr lang="en-GB" i="1" dirty="0" err="1">
                <a:latin typeface="Avenir Book" panose="02000503020000020003" pitchFamily="2" charset="0"/>
              </a:rPr>
              <a:t>extractivista</a:t>
            </a:r>
            <a:r>
              <a:rPr lang="en-GB" i="1" dirty="0">
                <a:latin typeface="Avenir Book" panose="02000503020000020003" pitchFamily="2" charset="0"/>
              </a:rPr>
              <a:t> </a:t>
            </a:r>
            <a:r>
              <a:rPr lang="en-GB" dirty="0">
                <a:latin typeface="Avenir Book" panose="02000503020000020003" pitchFamily="2" charset="0"/>
              </a:rPr>
              <a:t>and land reform recipients have secured small areas</a:t>
            </a:r>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10</a:t>
            </a:fld>
            <a:endParaRPr lang="en-US"/>
          </a:p>
        </p:txBody>
      </p:sp>
    </p:spTree>
    <p:extLst>
      <p:ext uri="{BB962C8B-B14F-4D97-AF65-F5344CB8AC3E}">
        <p14:creationId xmlns:p14="http://schemas.microsoft.com/office/powerpoint/2010/main" val="352537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Bullet Point One: This land was held by coffee farmer but was largely abandoned</a:t>
            </a:r>
          </a:p>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12</a:t>
            </a:fld>
            <a:endParaRPr lang="en-US"/>
          </a:p>
        </p:txBody>
      </p:sp>
    </p:spTree>
    <p:extLst>
      <p:ext uri="{BB962C8B-B14F-4D97-AF65-F5344CB8AC3E}">
        <p14:creationId xmlns:p14="http://schemas.microsoft.com/office/powerpoint/2010/main" val="349403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AC9D6-7F99-8BC5-8FB8-1790CDE8A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80F42-B2BB-97C2-B3D4-668B023D3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F1F6B-0CF6-92EE-A8C6-4195D749C3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Bullet Point One: This land was held by coffee farmer but was largely abandoned</a:t>
            </a:r>
          </a:p>
          <a:p>
            <a:endParaRPr lang="en-US" dirty="0"/>
          </a:p>
        </p:txBody>
      </p:sp>
      <p:sp>
        <p:nvSpPr>
          <p:cNvPr id="4" name="Slide Number Placeholder 3">
            <a:extLst>
              <a:ext uri="{FF2B5EF4-FFF2-40B4-BE49-F238E27FC236}">
                <a16:creationId xmlns:a16="http://schemas.microsoft.com/office/drawing/2014/main" id="{A493E2C2-8835-FC13-297C-D90CF27ABC03}"/>
              </a:ext>
            </a:extLst>
          </p:cNvPr>
          <p:cNvSpPr>
            <a:spLocks noGrp="1"/>
          </p:cNvSpPr>
          <p:nvPr>
            <p:ph type="sldNum" sz="quarter" idx="5"/>
          </p:nvPr>
        </p:nvSpPr>
        <p:spPr/>
        <p:txBody>
          <a:bodyPr/>
          <a:lstStyle/>
          <a:p>
            <a:fld id="{8D5FD697-1B1E-4548-B2D8-433D8D631EF1}" type="slidenum">
              <a:rPr lang="en-US" smtClean="0"/>
              <a:t>13</a:t>
            </a:fld>
            <a:endParaRPr lang="en-US"/>
          </a:p>
        </p:txBody>
      </p:sp>
    </p:spTree>
    <p:extLst>
      <p:ext uri="{BB962C8B-B14F-4D97-AF65-F5344CB8AC3E}">
        <p14:creationId xmlns:p14="http://schemas.microsoft.com/office/powerpoint/2010/main" val="59536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14</a:t>
            </a:fld>
            <a:endParaRPr lang="en-US"/>
          </a:p>
        </p:txBody>
      </p:sp>
    </p:spTree>
    <p:extLst>
      <p:ext uri="{BB962C8B-B14F-4D97-AF65-F5344CB8AC3E}">
        <p14:creationId xmlns:p14="http://schemas.microsoft.com/office/powerpoint/2010/main" val="113615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15</a:t>
            </a:fld>
            <a:endParaRPr lang="en-US"/>
          </a:p>
        </p:txBody>
      </p:sp>
    </p:spTree>
    <p:extLst>
      <p:ext uri="{BB962C8B-B14F-4D97-AF65-F5344CB8AC3E}">
        <p14:creationId xmlns:p14="http://schemas.microsoft.com/office/powerpoint/2010/main" val="41399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16</a:t>
            </a:fld>
            <a:endParaRPr lang="en-US"/>
          </a:p>
        </p:txBody>
      </p:sp>
    </p:spTree>
    <p:extLst>
      <p:ext uri="{BB962C8B-B14F-4D97-AF65-F5344CB8AC3E}">
        <p14:creationId xmlns:p14="http://schemas.microsoft.com/office/powerpoint/2010/main" val="195861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17</a:t>
            </a:fld>
            <a:endParaRPr lang="en-US"/>
          </a:p>
        </p:txBody>
      </p:sp>
    </p:spTree>
    <p:extLst>
      <p:ext uri="{BB962C8B-B14F-4D97-AF65-F5344CB8AC3E}">
        <p14:creationId xmlns:p14="http://schemas.microsoft.com/office/powerpoint/2010/main" val="300944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18</a:t>
            </a:fld>
            <a:endParaRPr lang="en-US"/>
          </a:p>
        </p:txBody>
      </p:sp>
    </p:spTree>
    <p:extLst>
      <p:ext uri="{BB962C8B-B14F-4D97-AF65-F5344CB8AC3E}">
        <p14:creationId xmlns:p14="http://schemas.microsoft.com/office/powerpoint/2010/main" val="161964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21</a:t>
            </a:fld>
            <a:endParaRPr lang="en-US"/>
          </a:p>
        </p:txBody>
      </p:sp>
    </p:spTree>
    <p:extLst>
      <p:ext uri="{BB962C8B-B14F-4D97-AF65-F5344CB8AC3E}">
        <p14:creationId xmlns:p14="http://schemas.microsoft.com/office/powerpoint/2010/main" val="232184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bc0e1dfdf2_2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bc0e1dfdf2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543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f2c11354a2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1f2c11354a2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9823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6f264ccd9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6f264ccd9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80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5</a:t>
            </a:fld>
            <a:endParaRPr lang="en-US"/>
          </a:p>
        </p:txBody>
      </p:sp>
    </p:spTree>
    <p:extLst>
      <p:ext uri="{BB962C8B-B14F-4D97-AF65-F5344CB8AC3E}">
        <p14:creationId xmlns:p14="http://schemas.microsoft.com/office/powerpoint/2010/main" val="3978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6</a:t>
            </a:fld>
            <a:endParaRPr lang="en-US"/>
          </a:p>
        </p:txBody>
      </p:sp>
    </p:spTree>
    <p:extLst>
      <p:ext uri="{BB962C8B-B14F-4D97-AF65-F5344CB8AC3E}">
        <p14:creationId xmlns:p14="http://schemas.microsoft.com/office/powerpoint/2010/main" val="107635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Bullet Point Three: </a:t>
            </a:r>
            <a:r>
              <a:rPr lang="en-GB" dirty="0"/>
              <a:t>Controversies about Financial Systems carbon markets, credits, payments and biodiversity markets, credits, payments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Bullet Point Four: </a:t>
            </a:r>
            <a:r>
              <a:rPr lang="en-GB" dirty="0"/>
              <a:t>land tenure and carbon rights for Indigenous Peoples, </a:t>
            </a:r>
            <a:r>
              <a:rPr lang="en-GB" i="1" dirty="0" err="1"/>
              <a:t>quilombola</a:t>
            </a:r>
            <a:r>
              <a:rPr lang="en-GB" i="1" dirty="0"/>
              <a:t> </a:t>
            </a:r>
            <a:r>
              <a:rPr lang="en-GB" dirty="0"/>
              <a:t>(maroons), small farmers and land reform beneficiaries</a:t>
            </a:r>
          </a:p>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7</a:t>
            </a:fld>
            <a:endParaRPr lang="en-US"/>
          </a:p>
        </p:txBody>
      </p:sp>
    </p:spTree>
    <p:extLst>
      <p:ext uri="{BB962C8B-B14F-4D97-AF65-F5344CB8AC3E}">
        <p14:creationId xmlns:p14="http://schemas.microsoft.com/office/powerpoint/2010/main" val="410475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Bullet Point Two: 90% of remaining Atlantic forests are on private lands</a:t>
            </a:r>
          </a:p>
          <a:p>
            <a:r>
              <a:rPr lang="en-GB" dirty="0"/>
              <a:t>Bullet Point Three:  Some pasture lands (main cause of past deforestation) are being converted to pulpwood plantations, which seek to obey Forest Code</a:t>
            </a:r>
          </a:p>
          <a:p>
            <a:r>
              <a:rPr lang="en-GB" dirty="0"/>
              <a:t>Bullet Point Four: Laws require land-owners to establish Permanent Preservation Areas and 20% Legal Reserves, which gives scope for restoration efforts </a:t>
            </a:r>
          </a:p>
          <a:p>
            <a:r>
              <a:rPr lang="en-GB" dirty="0"/>
              <a:t>Bullet Point Five: Making the most of agroforestry and local knowledge: </a:t>
            </a:r>
            <a:r>
              <a:rPr lang="en-GB" dirty="0" err="1"/>
              <a:t>eg</a:t>
            </a:r>
            <a:r>
              <a:rPr lang="en-GB" dirty="0"/>
              <a:t> building on the </a:t>
            </a:r>
            <a:r>
              <a:rPr lang="en-GB" i="1" dirty="0" err="1"/>
              <a:t>cabruca</a:t>
            </a:r>
            <a:r>
              <a:rPr lang="en-GB" dirty="0"/>
              <a:t> system (cacao cropping as forest understory)</a:t>
            </a:r>
          </a:p>
          <a:p>
            <a:r>
              <a:rPr lang="en-GB" dirty="0"/>
              <a:t>Bullet Point Six: government policies, such as PES scheme and GHG Emissions Trading System can incentivise restoration </a:t>
            </a:r>
          </a:p>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8</a:t>
            </a:fld>
            <a:endParaRPr lang="en-US"/>
          </a:p>
        </p:txBody>
      </p:sp>
    </p:spTree>
    <p:extLst>
      <p:ext uri="{BB962C8B-B14F-4D97-AF65-F5344CB8AC3E}">
        <p14:creationId xmlns:p14="http://schemas.microsoft.com/office/powerpoint/2010/main" val="361098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FD697-1B1E-4548-B2D8-433D8D631EF1}" type="slidenum">
              <a:rPr lang="en-US" smtClean="0"/>
              <a:t>9</a:t>
            </a:fld>
            <a:endParaRPr lang="en-US"/>
          </a:p>
        </p:txBody>
      </p:sp>
    </p:spTree>
    <p:extLst>
      <p:ext uri="{BB962C8B-B14F-4D97-AF65-F5344CB8AC3E}">
        <p14:creationId xmlns:p14="http://schemas.microsoft.com/office/powerpoint/2010/main" val="238236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949F-3BBC-8453-35A9-2D52FC7459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C70604-67C6-90C1-5C78-6631AB2FB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A378A9-BA9F-D144-D4E9-AA1B8C9CB043}"/>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5" name="Footer Placeholder 4">
            <a:extLst>
              <a:ext uri="{FF2B5EF4-FFF2-40B4-BE49-F238E27FC236}">
                <a16:creationId xmlns:a16="http://schemas.microsoft.com/office/drawing/2014/main" id="{CEB80CF4-1A39-2513-9114-D9B734A34F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7A7A58-45A5-AE6B-582A-6F468D7E455D}"/>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776186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9818-216F-4AA5-2001-F778216A2B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3CB3A6-091F-2E8B-8C43-0CAD8CCDC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1FC2E3-CB00-9A83-8C96-A717012E9E3A}"/>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5" name="Footer Placeholder 4">
            <a:extLst>
              <a:ext uri="{FF2B5EF4-FFF2-40B4-BE49-F238E27FC236}">
                <a16:creationId xmlns:a16="http://schemas.microsoft.com/office/drawing/2014/main" id="{BBE29468-C257-5770-5325-FC50D18805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A3A797-A695-B024-BED0-0D1CD9BD3915}"/>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330488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97833-6D92-732C-DCF1-D8995DD99F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805333-1397-1955-F173-76E7C5EA40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4772D-4077-376C-B41D-1CAC2B5959EF}"/>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5" name="Footer Placeholder 4">
            <a:extLst>
              <a:ext uri="{FF2B5EF4-FFF2-40B4-BE49-F238E27FC236}">
                <a16:creationId xmlns:a16="http://schemas.microsoft.com/office/drawing/2014/main" id="{DE149F1F-7ADA-C2EC-2C7E-16995757E7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7F4292-8A29-9255-8984-68D19B88CCF3}"/>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144044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DB6A-387E-9B86-7303-8A4AEED01F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9D80FE-7A19-70BB-539A-06B428D98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D2F10C-84E1-09ED-D088-60EE2805D2AE}"/>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5" name="Footer Placeholder 4">
            <a:extLst>
              <a:ext uri="{FF2B5EF4-FFF2-40B4-BE49-F238E27FC236}">
                <a16:creationId xmlns:a16="http://schemas.microsoft.com/office/drawing/2014/main" id="{822B819C-DB68-13A2-D3E2-062172C8EC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FFC690-E4DF-994B-3425-9DAD125091FF}"/>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2539877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518C-C41B-0406-0832-7BAA718535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57123E-A993-4585-C970-289B6D4CC6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B6E01-9166-D906-7BDD-8D97588ADBE1}"/>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5" name="Footer Placeholder 4">
            <a:extLst>
              <a:ext uri="{FF2B5EF4-FFF2-40B4-BE49-F238E27FC236}">
                <a16:creationId xmlns:a16="http://schemas.microsoft.com/office/drawing/2014/main" id="{0F588A40-FC20-65A0-D466-57CE37A6EF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28254B-47B2-500D-33E1-385B50695CAC}"/>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31667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ABC3-4F58-9EA8-9B0A-60D7D7C1DC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A9EA72-1F25-F4EB-439D-6E1AD8DB5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8BE63D-E452-C5FA-6358-F58E8F49D0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CF3DB5-92C6-9766-A341-BC8B9F9C4ACC}"/>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6" name="Footer Placeholder 5">
            <a:extLst>
              <a:ext uri="{FF2B5EF4-FFF2-40B4-BE49-F238E27FC236}">
                <a16:creationId xmlns:a16="http://schemas.microsoft.com/office/drawing/2014/main" id="{E1DE4C25-D0D6-DAED-46AC-B018AC5A13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308A15-34B2-DA4C-D776-F9C264AD3DB7}"/>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250606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1B09-A6E0-F930-7D56-97BD098C63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404519-474D-D7F6-CC0D-41F44BCD8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6FA94-005A-9B8A-4707-036E5A61DA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FB5775-11D7-C527-1F2A-51A2CD152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72A4A4-31A0-2B03-67DD-712B1DC6B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1F4473F-8CD2-9E13-FDF7-69A8452E832E}"/>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8" name="Footer Placeholder 7">
            <a:extLst>
              <a:ext uri="{FF2B5EF4-FFF2-40B4-BE49-F238E27FC236}">
                <a16:creationId xmlns:a16="http://schemas.microsoft.com/office/drawing/2014/main" id="{D950A8A6-1035-4C3C-E885-34531831F9A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334520-1946-83C8-F8A5-5B3404A7EC6C}"/>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381071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021E-FACB-9911-671C-85F8EA17C8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38E312-7AF9-8448-D3B5-67B02B351AFE}"/>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4" name="Footer Placeholder 3">
            <a:extLst>
              <a:ext uri="{FF2B5EF4-FFF2-40B4-BE49-F238E27FC236}">
                <a16:creationId xmlns:a16="http://schemas.microsoft.com/office/drawing/2014/main" id="{71B02DF2-F1D4-6C6A-3B20-11EF7FDB6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475365-91B8-6FFE-164A-5F82BA280C16}"/>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314037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68223-5E27-F306-F7E1-79FE53228E39}"/>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3" name="Footer Placeholder 2">
            <a:extLst>
              <a:ext uri="{FF2B5EF4-FFF2-40B4-BE49-F238E27FC236}">
                <a16:creationId xmlns:a16="http://schemas.microsoft.com/office/drawing/2014/main" id="{4F9478E1-AB80-26D9-FEC1-86D5F52A4D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DCEBE0-D164-8E53-AA61-4A85DF6A5A18}"/>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156372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64F4-8234-DA60-7464-411400B37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89A9BC-18A9-CE47-878F-E0042680F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B27F9E-3266-8560-784B-1B39C403C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64561-709A-3BD8-37ED-06E9E2F35774}"/>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6" name="Footer Placeholder 5">
            <a:extLst>
              <a:ext uri="{FF2B5EF4-FFF2-40B4-BE49-F238E27FC236}">
                <a16:creationId xmlns:a16="http://schemas.microsoft.com/office/drawing/2014/main" id="{6E41DC9D-3833-5EDF-4342-D11809FD9C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25D6A3-9C86-1347-2A1C-5D4F86669408}"/>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220305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02CF-83D3-BF2E-074F-20D9DDE04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92F1EF-85A6-5E21-F66F-87FD8F3DAD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B2DBF9-20CA-6677-C11A-28021C361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64CE2F-CFC5-DD27-3FFA-4D5E53D49023}"/>
              </a:ext>
            </a:extLst>
          </p:cNvPr>
          <p:cNvSpPr>
            <a:spLocks noGrp="1"/>
          </p:cNvSpPr>
          <p:nvPr>
            <p:ph type="dt" sz="half" idx="10"/>
          </p:nvPr>
        </p:nvSpPr>
        <p:spPr/>
        <p:txBody>
          <a:bodyPr/>
          <a:lstStyle/>
          <a:p>
            <a:fld id="{476545B0-5045-4E6A-8EB8-F35126626B22}" type="datetimeFigureOut">
              <a:rPr lang="en-GB" smtClean="0"/>
              <a:t>15/06/2026</a:t>
            </a:fld>
            <a:endParaRPr lang="en-GB"/>
          </a:p>
        </p:txBody>
      </p:sp>
      <p:sp>
        <p:nvSpPr>
          <p:cNvPr id="6" name="Footer Placeholder 5">
            <a:extLst>
              <a:ext uri="{FF2B5EF4-FFF2-40B4-BE49-F238E27FC236}">
                <a16:creationId xmlns:a16="http://schemas.microsoft.com/office/drawing/2014/main" id="{153206B5-2C8B-113B-0619-AB43ED14E1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19F5AA-5A47-BD8D-E215-82CF3ADB81E3}"/>
              </a:ext>
            </a:extLst>
          </p:cNvPr>
          <p:cNvSpPr>
            <a:spLocks noGrp="1"/>
          </p:cNvSpPr>
          <p:nvPr>
            <p:ph type="sldNum" sz="quarter" idx="12"/>
          </p:nvPr>
        </p:nvSpPr>
        <p:spPr/>
        <p:txBody>
          <a:bodyPr/>
          <a:lstStyle/>
          <a:p>
            <a:fld id="{27234064-AF88-4FD0-8FDC-D6FDDF541C57}" type="slidenum">
              <a:rPr lang="en-GB" smtClean="0"/>
              <a:t>‹#›</a:t>
            </a:fld>
            <a:endParaRPr lang="en-GB"/>
          </a:p>
        </p:txBody>
      </p:sp>
    </p:spTree>
    <p:extLst>
      <p:ext uri="{BB962C8B-B14F-4D97-AF65-F5344CB8AC3E}">
        <p14:creationId xmlns:p14="http://schemas.microsoft.com/office/powerpoint/2010/main" val="3194769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875"/>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3B646-733B-7B75-1EEB-3AE043B0F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E3D247-5A4F-1E1C-59D6-C7C467267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A2ED73-1471-FBA0-483E-0633F00F61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6545B0-5045-4E6A-8EB8-F35126626B22}" type="datetimeFigureOut">
              <a:rPr lang="en-GB" smtClean="0"/>
              <a:t>15/06/2026</a:t>
            </a:fld>
            <a:endParaRPr lang="en-GB"/>
          </a:p>
        </p:txBody>
      </p:sp>
      <p:sp>
        <p:nvSpPr>
          <p:cNvPr id="5" name="Footer Placeholder 4">
            <a:extLst>
              <a:ext uri="{FF2B5EF4-FFF2-40B4-BE49-F238E27FC236}">
                <a16:creationId xmlns:a16="http://schemas.microsoft.com/office/drawing/2014/main" id="{0025EAC3-0419-E210-76EA-1792F6ADB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B7B541E-561E-0F60-F277-725CEFFD93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234064-AF88-4FD0-8FDC-D6FDDF541C57}" type="slidenum">
              <a:rPr lang="en-GB" smtClean="0"/>
              <a:t>‹#›</a:t>
            </a:fld>
            <a:endParaRPr lang="en-GB"/>
          </a:p>
        </p:txBody>
      </p:sp>
    </p:spTree>
    <p:extLst>
      <p:ext uri="{BB962C8B-B14F-4D97-AF65-F5344CB8AC3E}">
        <p14:creationId xmlns:p14="http://schemas.microsoft.com/office/powerpoint/2010/main" val="260438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80"/>
          <p:cNvSpPr/>
          <p:nvPr/>
        </p:nvSpPr>
        <p:spPr>
          <a:xfrm>
            <a:off x="1371600" y="1371600"/>
            <a:ext cx="9486800" cy="4114800"/>
          </a:xfrm>
          <a:prstGeom prst="rect">
            <a:avLst/>
          </a:prstGeom>
          <a:solidFill>
            <a:schemeClr val="lt1"/>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Gill Sans"/>
              <a:ea typeface="Gill Sans"/>
              <a:cs typeface="Gill Sans"/>
              <a:sym typeface="Gill Sans"/>
            </a:endParaRPr>
          </a:p>
        </p:txBody>
      </p:sp>
      <p:sp>
        <p:nvSpPr>
          <p:cNvPr id="451" name="Google Shape;451;p80"/>
          <p:cNvSpPr txBox="1">
            <a:spLocks noGrp="1"/>
          </p:cNvSpPr>
          <p:nvPr>
            <p:ph type="title"/>
          </p:nvPr>
        </p:nvSpPr>
        <p:spPr>
          <a:xfrm>
            <a:off x="2057400" y="1924493"/>
            <a:ext cx="8115200" cy="1774400"/>
          </a:xfrm>
          <a:prstGeom prst="rect">
            <a:avLst/>
          </a:prstGeom>
          <a:noFill/>
          <a:ln>
            <a:noFill/>
          </a:ln>
        </p:spPr>
        <p:txBody>
          <a:bodyPr spcFirstLastPara="1" vert="horz" wrap="square" lIns="91433" tIns="45700" rIns="91433" bIns="45700" rtlCol="0" anchor="b" anchorCtr="0">
            <a:normAutofit/>
          </a:bodyPr>
          <a:lstStyle/>
          <a:p>
            <a:pPr algn="ctr">
              <a:spcBef>
                <a:spcPts val="0"/>
              </a:spcBef>
              <a:buClr>
                <a:schemeClr val="dk2"/>
              </a:buClr>
              <a:buSzPts val="2700"/>
            </a:pPr>
            <a:endParaRPr sz="3600">
              <a:solidFill>
                <a:schemeClr val="dk2"/>
              </a:solidFill>
              <a:latin typeface="Sorts Mill Goudy"/>
              <a:ea typeface="Sorts Mill Goudy"/>
              <a:cs typeface="Sorts Mill Goudy"/>
              <a:sym typeface="Sorts Mill Goudy"/>
            </a:endParaRPr>
          </a:p>
        </p:txBody>
      </p:sp>
      <p:sp>
        <p:nvSpPr>
          <p:cNvPr id="452" name="Google Shape;452;p80"/>
          <p:cNvSpPr txBox="1">
            <a:spLocks noGrp="1"/>
          </p:cNvSpPr>
          <p:nvPr>
            <p:ph type="body" idx="1"/>
          </p:nvPr>
        </p:nvSpPr>
        <p:spPr>
          <a:xfrm>
            <a:off x="2057400" y="3893907"/>
            <a:ext cx="8115200" cy="1029200"/>
          </a:xfrm>
          <a:prstGeom prst="rect">
            <a:avLst/>
          </a:prstGeom>
          <a:noFill/>
          <a:ln>
            <a:noFill/>
          </a:ln>
        </p:spPr>
        <p:txBody>
          <a:bodyPr spcFirstLastPara="1" vert="horz" wrap="square" lIns="91433" tIns="45700" rIns="91433" bIns="45700" rtlCol="0" anchor="t" anchorCtr="0">
            <a:normAutofit/>
          </a:bodyPr>
          <a:lstStyle/>
          <a:p>
            <a:pPr algn="ctr">
              <a:lnSpc>
                <a:spcPct val="100000"/>
              </a:lnSpc>
              <a:spcBef>
                <a:spcPts val="0"/>
              </a:spcBef>
              <a:buClr>
                <a:srgbClr val="888888"/>
              </a:buClr>
              <a:buSzPts val="1300"/>
            </a:pPr>
            <a:endParaRPr i="1">
              <a:solidFill>
                <a:schemeClr val="dk2"/>
              </a:solidFill>
              <a:latin typeface="Sorts Mill Goudy"/>
              <a:ea typeface="Sorts Mill Goudy"/>
              <a:cs typeface="Sorts Mill Goudy"/>
              <a:sym typeface="Sorts Mill Goudy"/>
            </a:endParaRPr>
          </a:p>
        </p:txBody>
      </p:sp>
      <p:pic>
        <p:nvPicPr>
          <p:cNvPr id="453" name="Google Shape;453;p80" descr="A picture containing text, tree, plant, beech&#10;&#10;Description automatically generated"/>
          <p:cNvPicPr preferRelativeResize="0"/>
          <p:nvPr/>
        </p:nvPicPr>
        <p:blipFill rotWithShape="1">
          <a:blip r:embed="rId3">
            <a:alphaModFix/>
          </a:blip>
          <a:srcRect/>
          <a:stretch/>
        </p:blipFill>
        <p:spPr>
          <a:xfrm>
            <a:off x="829207" y="878441"/>
            <a:ext cx="10533592" cy="4630636"/>
          </a:xfrm>
          <a:prstGeom prst="rect">
            <a:avLst/>
          </a:prstGeom>
          <a:noFill/>
          <a:ln>
            <a:noFill/>
          </a:ln>
        </p:spPr>
      </p:pic>
      <p:sp>
        <p:nvSpPr>
          <p:cNvPr id="454" name="Google Shape;454;p80"/>
          <p:cNvSpPr txBox="1"/>
          <p:nvPr/>
        </p:nvSpPr>
        <p:spPr>
          <a:xfrm>
            <a:off x="829200" y="5486400"/>
            <a:ext cx="8839200" cy="633600"/>
          </a:xfrm>
          <a:prstGeom prst="rect">
            <a:avLst/>
          </a:prstGeom>
          <a:noFill/>
          <a:ln>
            <a:noFill/>
          </a:ln>
        </p:spPr>
        <p:txBody>
          <a:bodyPr spcFirstLastPara="1" wrap="square" lIns="91433" tIns="45700" rIns="91433" bIns="45700" anchor="b" anchorCtr="0">
            <a:normAutofit/>
          </a:bodyPr>
          <a:lstStyle/>
          <a:p>
            <a:pPr>
              <a:lnSpc>
                <a:spcPct val="90000"/>
              </a:lnSpc>
              <a:buClr>
                <a:schemeClr val="lt1"/>
              </a:buClr>
              <a:buSzPts val="2400"/>
            </a:pPr>
            <a:r>
              <a:rPr lang="en" sz="3200" b="1">
                <a:solidFill>
                  <a:schemeClr val="dk1"/>
                </a:solidFill>
                <a:latin typeface="Franklin Gothic"/>
                <a:ea typeface="Franklin Gothic"/>
                <a:cs typeface="Franklin Gothic"/>
                <a:sym typeface="Franklin Gothic"/>
              </a:rPr>
              <a:t>Ecosystem Restoration Field Dialogue </a:t>
            </a:r>
            <a:endParaRPr sz="1467" b="1">
              <a:solidFill>
                <a:schemeClr val="dk1"/>
              </a:solidFill>
              <a:latin typeface="Franklin Gothic"/>
              <a:ea typeface="Franklin Gothic"/>
              <a:cs typeface="Franklin Gothic"/>
              <a:sym typeface="Franklin Gothic"/>
            </a:endParaRPr>
          </a:p>
        </p:txBody>
      </p:sp>
      <p:sp>
        <p:nvSpPr>
          <p:cNvPr id="455" name="Google Shape;455;p80"/>
          <p:cNvSpPr txBox="1"/>
          <p:nvPr/>
        </p:nvSpPr>
        <p:spPr>
          <a:xfrm>
            <a:off x="7547249" y="5984056"/>
            <a:ext cx="3893065" cy="1371600"/>
          </a:xfrm>
          <a:prstGeom prst="rect">
            <a:avLst/>
          </a:prstGeom>
          <a:noFill/>
          <a:ln>
            <a:noFill/>
          </a:ln>
        </p:spPr>
        <p:txBody>
          <a:bodyPr spcFirstLastPara="1" wrap="square" lIns="91433" tIns="45700" rIns="91433" bIns="45700" anchor="t" anchorCtr="0">
            <a:normAutofit/>
          </a:bodyPr>
          <a:lstStyle/>
          <a:p>
            <a:pPr algn="r">
              <a:buClr>
                <a:schemeClr val="lt1"/>
              </a:buClr>
              <a:buSzPts val="1100"/>
            </a:pPr>
            <a:r>
              <a:rPr lang="en-US" sz="2000" i="1" dirty="0">
                <a:solidFill>
                  <a:schemeClr val="dk1"/>
                </a:solidFill>
                <a:latin typeface="Libre Franklin Medium"/>
                <a:ea typeface="Libre Franklin Medium"/>
                <a:cs typeface="Libre Franklin Medium"/>
                <a:sym typeface="Libre Franklin Medium"/>
              </a:rPr>
              <a:t>Bahia, Brazil</a:t>
            </a:r>
            <a:endParaRPr sz="2000" i="1" dirty="0">
              <a:solidFill>
                <a:schemeClr val="dk1"/>
              </a:solidFill>
              <a:latin typeface="Libre Franklin Medium"/>
              <a:ea typeface="Libre Franklin Medium"/>
              <a:cs typeface="Libre Franklin Medium"/>
              <a:sym typeface="Libre Franklin Medium"/>
            </a:endParaRPr>
          </a:p>
          <a:p>
            <a:pPr algn="r">
              <a:buClr>
                <a:schemeClr val="lt1"/>
              </a:buClr>
              <a:buSzPts val="1100"/>
            </a:pPr>
            <a:r>
              <a:rPr lang="en" sz="2000" i="1" dirty="0">
                <a:solidFill>
                  <a:schemeClr val="dk1"/>
                </a:solidFill>
                <a:latin typeface="Libre Franklin Medium"/>
                <a:ea typeface="Libre Franklin Medium"/>
                <a:cs typeface="Libre Franklin Medium"/>
                <a:sym typeface="Libre Franklin Medium"/>
              </a:rPr>
              <a:t>4-7 May 2026</a:t>
            </a:r>
            <a:endParaRPr sz="1467" dirty="0">
              <a:solidFill>
                <a:schemeClr val="dk1"/>
              </a:solidFill>
              <a:latin typeface="Libre Franklin Medium"/>
              <a:ea typeface="Libre Franklin Medium"/>
              <a:cs typeface="Libre Franklin Medium"/>
              <a:sym typeface="Libre Franklin Medium"/>
            </a:endParaRPr>
          </a:p>
        </p:txBody>
      </p:sp>
      <p:pic>
        <p:nvPicPr>
          <p:cNvPr id="456" name="Google Shape;456;p80"/>
          <p:cNvPicPr preferRelativeResize="0"/>
          <p:nvPr/>
        </p:nvPicPr>
        <p:blipFill>
          <a:blip r:embed="rId4">
            <a:alphaModFix/>
          </a:blip>
          <a:stretch>
            <a:fillRect/>
          </a:stretch>
        </p:blipFill>
        <p:spPr>
          <a:xfrm>
            <a:off x="666490" y="-33502"/>
            <a:ext cx="1313564" cy="911943"/>
          </a:xfrm>
          <a:prstGeom prst="rect">
            <a:avLst/>
          </a:prstGeom>
          <a:noFill/>
          <a:ln>
            <a:noFill/>
          </a:ln>
        </p:spPr>
      </p:pic>
      <p:pic>
        <p:nvPicPr>
          <p:cNvPr id="1026" name="Picture 2" descr="Forest Dialogue">
            <a:extLst>
              <a:ext uri="{FF2B5EF4-FFF2-40B4-BE49-F238E27FC236}">
                <a16:creationId xmlns:a16="http://schemas.microsoft.com/office/drawing/2014/main" id="{3614D501-F5F2-626F-56C2-6F4ABF832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804" y="64686"/>
            <a:ext cx="1980053" cy="677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órum Florestal da Bahia elege nova secretaria executiva ...">
            <a:extLst>
              <a:ext uri="{FF2B5EF4-FFF2-40B4-BE49-F238E27FC236}">
                <a16:creationId xmlns:a16="http://schemas.microsoft.com/office/drawing/2014/main" id="{5594840C-9973-E7C4-C47E-CC695917C8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31" t="15653" r="24647" b="46063"/>
          <a:stretch>
            <a:fillRect/>
          </a:stretch>
        </p:blipFill>
        <p:spPr bwMode="auto">
          <a:xfrm>
            <a:off x="9795542" y="56339"/>
            <a:ext cx="1567252" cy="82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51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CC6C-F5D5-A847-1707-9115AD8BCEDB}"/>
              </a:ext>
            </a:extLst>
          </p:cNvPr>
          <p:cNvSpPr>
            <a:spLocks noGrp="1"/>
          </p:cNvSpPr>
          <p:nvPr>
            <p:ph type="title"/>
          </p:nvPr>
        </p:nvSpPr>
        <p:spPr/>
        <p:txBody>
          <a:bodyPr/>
          <a:lstStyle/>
          <a:p>
            <a:r>
              <a:rPr lang="en-GB" dirty="0">
                <a:latin typeface="Helvetica" pitchFamily="2" charset="0"/>
              </a:rPr>
              <a:t>History</a:t>
            </a:r>
            <a:r>
              <a:rPr lang="en-GB" dirty="0"/>
              <a:t> of Land Conflicts in the Landscape</a:t>
            </a:r>
          </a:p>
        </p:txBody>
      </p:sp>
      <p:sp>
        <p:nvSpPr>
          <p:cNvPr id="3" name="Content Placeholder 2">
            <a:extLst>
              <a:ext uri="{FF2B5EF4-FFF2-40B4-BE49-F238E27FC236}">
                <a16:creationId xmlns:a16="http://schemas.microsoft.com/office/drawing/2014/main" id="{7751C270-E168-265D-4E05-63399F5CE310}"/>
              </a:ext>
            </a:extLst>
          </p:cNvPr>
          <p:cNvSpPr>
            <a:spLocks noGrp="1"/>
          </p:cNvSpPr>
          <p:nvPr>
            <p:ph idx="1"/>
          </p:nvPr>
        </p:nvSpPr>
        <p:spPr>
          <a:xfrm>
            <a:off x="586596" y="1825625"/>
            <a:ext cx="11188461" cy="4851220"/>
          </a:xfrm>
        </p:spPr>
        <p:txBody>
          <a:bodyPr>
            <a:normAutofit/>
          </a:bodyPr>
          <a:lstStyle/>
          <a:p>
            <a:r>
              <a:rPr lang="en-GB" dirty="0">
                <a:latin typeface="Avenir Book" panose="02000503020000020003" pitchFamily="2" charset="0"/>
              </a:rPr>
              <a:t>Until mid C20</a:t>
            </a:r>
            <a:r>
              <a:rPr lang="en-GB" baseline="30000" dirty="0">
                <a:latin typeface="Avenir Book" panose="02000503020000020003" pitchFamily="2" charset="0"/>
              </a:rPr>
              <a:t>th</a:t>
            </a:r>
            <a:r>
              <a:rPr lang="en-GB" dirty="0">
                <a:latin typeface="Avenir Book" panose="02000503020000020003" pitchFamily="2" charset="0"/>
              </a:rPr>
              <a:t> region was mainly occupied by </a:t>
            </a:r>
            <a:r>
              <a:rPr lang="en-GB" i="1" dirty="0" err="1">
                <a:latin typeface="Avenir Book" panose="02000503020000020003" pitchFamily="2" charset="0"/>
              </a:rPr>
              <a:t>originarios</a:t>
            </a:r>
            <a:r>
              <a:rPr lang="en-GB" i="1" dirty="0">
                <a:latin typeface="Avenir Book" panose="02000503020000020003" pitchFamily="2" charset="0"/>
              </a:rPr>
              <a:t>, </a:t>
            </a:r>
            <a:r>
              <a:rPr lang="en-GB" i="1" dirty="0" err="1">
                <a:latin typeface="Avenir Book" panose="02000503020000020003" pitchFamily="2" charset="0"/>
              </a:rPr>
              <a:t>quilombola</a:t>
            </a:r>
            <a:r>
              <a:rPr lang="en-GB" i="1" dirty="0">
                <a:latin typeface="Avenir Book" panose="02000503020000020003" pitchFamily="2" charset="0"/>
              </a:rPr>
              <a:t>, </a:t>
            </a:r>
            <a:r>
              <a:rPr lang="en-GB" i="1" dirty="0" err="1">
                <a:latin typeface="Avenir Book" panose="02000503020000020003" pitchFamily="2" charset="0"/>
              </a:rPr>
              <a:t>nativos</a:t>
            </a:r>
            <a:r>
              <a:rPr lang="en-GB" dirty="0">
                <a:latin typeface="Avenir Book" panose="02000503020000020003" pitchFamily="2" charset="0"/>
              </a:rPr>
              <a:t> : most land was untitled</a:t>
            </a:r>
          </a:p>
          <a:p>
            <a:r>
              <a:rPr lang="en-GB" dirty="0">
                <a:latin typeface="Avenir Book" panose="02000503020000020003" pitchFamily="2" charset="0"/>
              </a:rPr>
              <a:t>1950s Land Takeover mainly by Ranchers / Large landowners </a:t>
            </a:r>
          </a:p>
          <a:p>
            <a:r>
              <a:rPr lang="en-GB" dirty="0">
                <a:latin typeface="Avenir Book" panose="02000503020000020003" pitchFamily="2" charset="0"/>
              </a:rPr>
              <a:t>Rural violence (e.g. cowboys shooting </a:t>
            </a:r>
            <a:r>
              <a:rPr lang="en-GB" dirty="0" err="1">
                <a:latin typeface="Avenir Book" panose="02000503020000020003" pitchFamily="2" charset="0"/>
              </a:rPr>
              <a:t>Pataxo</a:t>
            </a:r>
            <a:r>
              <a:rPr lang="en-GB" dirty="0">
                <a:latin typeface="Avenir Book" panose="02000503020000020003" pitchFamily="2" charset="0"/>
              </a:rPr>
              <a:t>) </a:t>
            </a:r>
          </a:p>
          <a:p>
            <a:r>
              <a:rPr lang="en-GB" dirty="0">
                <a:latin typeface="Avenir Book" panose="02000503020000020003" pitchFamily="2" charset="0"/>
              </a:rPr>
              <a:t>Incoming companies bought lands from these ranchers</a:t>
            </a:r>
          </a:p>
          <a:p>
            <a:r>
              <a:rPr lang="en-GB" dirty="0">
                <a:latin typeface="Avenir Book" panose="02000503020000020003" pitchFamily="2" charset="0"/>
              </a:rPr>
              <a:t>Resentment and Land conflicts between landowners/private companies and IPs, maroons and </a:t>
            </a:r>
            <a:r>
              <a:rPr lang="en-GB" dirty="0" err="1">
                <a:latin typeface="Avenir Book" panose="02000503020000020003" pitchFamily="2" charset="0"/>
              </a:rPr>
              <a:t>Movimento</a:t>
            </a:r>
            <a:r>
              <a:rPr lang="en-GB" dirty="0">
                <a:latin typeface="Avenir Book" panose="02000503020000020003" pitchFamily="2" charset="0"/>
              </a:rPr>
              <a:t> Sem Terra (MST).</a:t>
            </a:r>
          </a:p>
          <a:p>
            <a:r>
              <a:rPr lang="en-GB" dirty="0">
                <a:latin typeface="Avenir Book" panose="02000503020000020003" pitchFamily="2" charset="0"/>
              </a:rPr>
              <a:t>Companies slow to recognise claimants’ rights pace (in spite, success)</a:t>
            </a:r>
          </a:p>
          <a:p>
            <a:pPr marL="0" indent="0">
              <a:buNone/>
            </a:pPr>
            <a:endParaRPr lang="en-GB" dirty="0">
              <a:latin typeface="Avenir Book" panose="02000503020000020003" pitchFamily="2" charset="0"/>
            </a:endParaRPr>
          </a:p>
        </p:txBody>
      </p:sp>
      <p:pic>
        <p:nvPicPr>
          <p:cNvPr id="5" name="Picture 4" descr="A white card with a tree and text&#10;&#10;AI-generated content may be incorrect.">
            <a:extLst>
              <a:ext uri="{FF2B5EF4-FFF2-40B4-BE49-F238E27FC236}">
                <a16:creationId xmlns:a16="http://schemas.microsoft.com/office/drawing/2014/main" id="{9541A5CF-D3D2-B387-7F43-AC5025B3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93542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090F-75A3-6F7F-9CC9-7AB8EFE48629}"/>
              </a:ext>
            </a:extLst>
          </p:cNvPr>
          <p:cNvSpPr>
            <a:spLocks noGrp="1"/>
          </p:cNvSpPr>
          <p:nvPr>
            <p:ph type="title"/>
          </p:nvPr>
        </p:nvSpPr>
        <p:spPr>
          <a:xfrm>
            <a:off x="466344" y="365125"/>
            <a:ext cx="11164824" cy="1325563"/>
          </a:xfrm>
        </p:spPr>
        <p:txBody>
          <a:bodyPr>
            <a:normAutofit/>
          </a:bodyPr>
          <a:lstStyle/>
          <a:p>
            <a:r>
              <a:rPr lang="en-GB" sz="3800" dirty="0">
                <a:latin typeface="Helvetica" pitchFamily="2" charset="0"/>
              </a:rPr>
              <a:t>Governance Challenge for Bottom-Up Restoration</a:t>
            </a:r>
          </a:p>
        </p:txBody>
      </p:sp>
      <p:sp>
        <p:nvSpPr>
          <p:cNvPr id="3" name="Content Placeholder 2">
            <a:extLst>
              <a:ext uri="{FF2B5EF4-FFF2-40B4-BE49-F238E27FC236}">
                <a16:creationId xmlns:a16="http://schemas.microsoft.com/office/drawing/2014/main" id="{F8BBFB64-7D1A-7599-32CD-53A13B142E91}"/>
              </a:ext>
            </a:extLst>
          </p:cNvPr>
          <p:cNvSpPr>
            <a:spLocks noGrp="1"/>
          </p:cNvSpPr>
          <p:nvPr>
            <p:ph idx="1"/>
          </p:nvPr>
        </p:nvSpPr>
        <p:spPr/>
        <p:txBody>
          <a:bodyPr>
            <a:normAutofit lnSpcReduction="10000"/>
          </a:bodyPr>
          <a:lstStyle/>
          <a:p>
            <a:r>
              <a:rPr lang="en-GB" dirty="0">
                <a:latin typeface="Avenir Book" panose="02000503020000020003" pitchFamily="2" charset="0"/>
              </a:rPr>
              <a:t>NTFP collectors (</a:t>
            </a:r>
            <a:r>
              <a:rPr lang="en-GB" i="1" dirty="0" err="1">
                <a:latin typeface="Avenir Book" panose="02000503020000020003" pitchFamily="2" charset="0"/>
              </a:rPr>
              <a:t>extrativistas</a:t>
            </a:r>
            <a:r>
              <a:rPr lang="en-GB" dirty="0">
                <a:latin typeface="Avenir Book" panose="02000503020000020003" pitchFamily="2" charset="0"/>
              </a:rPr>
              <a:t>) have to negotiate </a:t>
            </a:r>
            <a:r>
              <a:rPr lang="en-GB" b="1" dirty="0">
                <a:latin typeface="Avenir Book" panose="02000503020000020003" pitchFamily="2" charset="0"/>
              </a:rPr>
              <a:t>with Ministry of Environment (</a:t>
            </a:r>
            <a:r>
              <a:rPr lang="en-GB" b="1" dirty="0" err="1">
                <a:latin typeface="Avenir Book" panose="02000503020000020003" pitchFamily="2" charset="0"/>
              </a:rPr>
              <a:t>MoE</a:t>
            </a:r>
            <a:r>
              <a:rPr lang="en-GB" b="1" dirty="0">
                <a:latin typeface="Avenir Book" panose="02000503020000020003" pitchFamily="2" charset="0"/>
              </a:rPr>
              <a:t>)</a:t>
            </a:r>
            <a:r>
              <a:rPr lang="en-GB" dirty="0">
                <a:latin typeface="Avenir Book" panose="02000503020000020003" pitchFamily="2" charset="0"/>
              </a:rPr>
              <a:t> to get reserves</a:t>
            </a:r>
          </a:p>
          <a:p>
            <a:r>
              <a:rPr lang="en-GB" dirty="0">
                <a:latin typeface="Avenir Book" panose="02000503020000020003" pitchFamily="2" charset="0"/>
              </a:rPr>
              <a:t>Agrarian reform claimants have to organise as collective and seek title from </a:t>
            </a:r>
            <a:r>
              <a:rPr lang="en-GB" b="1" dirty="0">
                <a:latin typeface="Avenir Book" panose="02000503020000020003" pitchFamily="2" charset="0"/>
              </a:rPr>
              <a:t>INCRA</a:t>
            </a:r>
            <a:r>
              <a:rPr lang="en-GB" dirty="0">
                <a:latin typeface="Avenir Book" panose="02000503020000020003" pitchFamily="2" charset="0"/>
              </a:rPr>
              <a:t> which is under </a:t>
            </a:r>
            <a:r>
              <a:rPr lang="en-GB" b="1" dirty="0">
                <a:latin typeface="Avenir Book" panose="02000503020000020003" pitchFamily="2" charset="0"/>
              </a:rPr>
              <a:t>Ministry of Agrarian Development</a:t>
            </a:r>
          </a:p>
          <a:p>
            <a:r>
              <a:rPr lang="en-GB" dirty="0">
                <a:latin typeface="Avenir Book" panose="02000503020000020003" pitchFamily="2" charset="0"/>
              </a:rPr>
              <a:t>Maroon communities (</a:t>
            </a:r>
            <a:r>
              <a:rPr lang="en-GB" i="1" dirty="0">
                <a:latin typeface="Avenir Book" panose="02000503020000020003" pitchFamily="2" charset="0"/>
              </a:rPr>
              <a:t>quilombos</a:t>
            </a:r>
            <a:r>
              <a:rPr lang="en-GB" dirty="0">
                <a:latin typeface="Avenir Book" panose="02000503020000020003" pitchFamily="2" charset="0"/>
              </a:rPr>
              <a:t>) have to make claims to </a:t>
            </a:r>
            <a:r>
              <a:rPr lang="en-GB" b="1" dirty="0">
                <a:latin typeface="Avenir Book" panose="02000503020000020003" pitchFamily="2" charset="0"/>
              </a:rPr>
              <a:t>Fundacion Palmares</a:t>
            </a:r>
            <a:r>
              <a:rPr lang="en-GB" dirty="0">
                <a:latin typeface="Avenir Book" panose="02000503020000020003" pitchFamily="2" charset="0"/>
              </a:rPr>
              <a:t>, even to secure tiny areas, which is under </a:t>
            </a:r>
            <a:r>
              <a:rPr lang="en-GB" b="1" dirty="0">
                <a:latin typeface="Avenir Book" panose="02000503020000020003" pitchFamily="2" charset="0"/>
              </a:rPr>
              <a:t>Ministry of Justice</a:t>
            </a:r>
          </a:p>
          <a:p>
            <a:r>
              <a:rPr lang="en-GB" dirty="0">
                <a:latin typeface="Avenir Book" panose="02000503020000020003" pitchFamily="2" charset="0"/>
              </a:rPr>
              <a:t>Indigenous Peoples have to make claims through the </a:t>
            </a:r>
            <a:r>
              <a:rPr lang="en-GB" b="1" dirty="0">
                <a:latin typeface="Avenir Book" panose="02000503020000020003" pitchFamily="2" charset="0"/>
              </a:rPr>
              <a:t>Fundacion Nacional do Indio</a:t>
            </a:r>
            <a:r>
              <a:rPr lang="en-GB" dirty="0">
                <a:latin typeface="Avenir Book" panose="02000503020000020003" pitchFamily="2" charset="0"/>
              </a:rPr>
              <a:t> which is under the </a:t>
            </a:r>
            <a:r>
              <a:rPr lang="en-GB" b="1" dirty="0">
                <a:latin typeface="Avenir Book" panose="02000503020000020003" pitchFamily="2" charset="0"/>
              </a:rPr>
              <a:t>Ministry of Indigenous Affairs</a:t>
            </a:r>
          </a:p>
          <a:p>
            <a:r>
              <a:rPr lang="en-GB" dirty="0">
                <a:solidFill>
                  <a:srgbClr val="FF0000"/>
                </a:solidFill>
                <a:latin typeface="Avenir Book" panose="02000503020000020003" pitchFamily="2" charset="0"/>
              </a:rPr>
              <a:t>The multiplicity of line ministries that handle land tenure makes landscape restoration (</a:t>
            </a:r>
            <a:r>
              <a:rPr lang="en-GB" dirty="0" err="1">
                <a:solidFill>
                  <a:srgbClr val="FF0000"/>
                </a:solidFill>
                <a:latin typeface="Avenir Book" panose="02000503020000020003" pitchFamily="2" charset="0"/>
              </a:rPr>
              <a:t>eg</a:t>
            </a:r>
            <a:r>
              <a:rPr lang="en-GB" dirty="0">
                <a:solidFill>
                  <a:srgbClr val="FF0000"/>
                </a:solidFill>
                <a:latin typeface="Avenir Book" panose="02000503020000020003" pitchFamily="2" charset="0"/>
              </a:rPr>
              <a:t> for corridors) very complicated</a:t>
            </a:r>
          </a:p>
        </p:txBody>
      </p:sp>
      <p:pic>
        <p:nvPicPr>
          <p:cNvPr id="5" name="Picture 4" descr="A white card with a tree and text&#10;&#10;AI-generated content may be incorrect.">
            <a:extLst>
              <a:ext uri="{FF2B5EF4-FFF2-40B4-BE49-F238E27FC236}">
                <a16:creationId xmlns:a16="http://schemas.microsoft.com/office/drawing/2014/main" id="{C32448C4-755D-8B25-BC08-E70E97EBE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83124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A5AE-B5A0-4C42-18D3-746FBCB426C7}"/>
              </a:ext>
            </a:extLst>
          </p:cNvPr>
          <p:cNvSpPr>
            <a:spLocks noGrp="1"/>
          </p:cNvSpPr>
          <p:nvPr>
            <p:ph type="title"/>
          </p:nvPr>
        </p:nvSpPr>
        <p:spPr>
          <a:xfrm>
            <a:off x="838199" y="496492"/>
            <a:ext cx="6424749" cy="960755"/>
          </a:xfrm>
        </p:spPr>
        <p:txBody>
          <a:bodyPr>
            <a:normAutofit fontScale="90000"/>
          </a:bodyPr>
          <a:lstStyle/>
          <a:p>
            <a:r>
              <a:rPr lang="en-GB" dirty="0">
                <a:latin typeface="Helvetica" pitchFamily="2" charset="0"/>
              </a:rPr>
              <a:t>Site #1: Fabio Santos Pre-Settlement</a:t>
            </a:r>
          </a:p>
        </p:txBody>
      </p:sp>
      <p:sp>
        <p:nvSpPr>
          <p:cNvPr id="3" name="Content Placeholder 2">
            <a:extLst>
              <a:ext uri="{FF2B5EF4-FFF2-40B4-BE49-F238E27FC236}">
                <a16:creationId xmlns:a16="http://schemas.microsoft.com/office/drawing/2014/main" id="{270C5941-913B-68B0-6447-25686EF95790}"/>
              </a:ext>
            </a:extLst>
          </p:cNvPr>
          <p:cNvSpPr>
            <a:spLocks noGrp="1"/>
          </p:cNvSpPr>
          <p:nvPr>
            <p:ph idx="1"/>
          </p:nvPr>
        </p:nvSpPr>
        <p:spPr>
          <a:xfrm>
            <a:off x="525874" y="2070327"/>
            <a:ext cx="7049398" cy="5165053"/>
          </a:xfrm>
        </p:spPr>
        <p:txBody>
          <a:bodyPr>
            <a:normAutofit/>
          </a:bodyPr>
          <a:lstStyle/>
          <a:p>
            <a:r>
              <a:rPr lang="en-GB" dirty="0">
                <a:latin typeface="Avenir Book" panose="02000503020000020003" pitchFamily="2" charset="0"/>
              </a:rPr>
              <a:t>Previous Owner was Coffee Farmer (largely abandoned) </a:t>
            </a:r>
          </a:p>
          <a:p>
            <a:r>
              <a:rPr lang="en-GB" dirty="0">
                <a:latin typeface="Avenir Book" panose="02000503020000020003" pitchFamily="2" charset="0"/>
              </a:rPr>
              <a:t>MST, led by women, occupied the land</a:t>
            </a:r>
          </a:p>
          <a:p>
            <a:r>
              <a:rPr lang="en-GB" dirty="0">
                <a:latin typeface="Avenir Book" panose="02000503020000020003" pitchFamily="2" charset="0"/>
              </a:rPr>
              <a:t>Much of the land was acquired by </a:t>
            </a:r>
            <a:r>
              <a:rPr lang="en-GB" dirty="0" err="1">
                <a:latin typeface="Avenir Book" panose="02000503020000020003" pitchFamily="2" charset="0"/>
              </a:rPr>
              <a:t>Fibria</a:t>
            </a:r>
            <a:r>
              <a:rPr lang="en-GB" dirty="0">
                <a:latin typeface="Avenir Book" panose="02000503020000020003" pitchFamily="2" charset="0"/>
              </a:rPr>
              <a:t>, some remained with coffee farmer</a:t>
            </a:r>
          </a:p>
          <a:p>
            <a:r>
              <a:rPr lang="en-GB" dirty="0">
                <a:latin typeface="Avenir Book" panose="02000503020000020003" pitchFamily="2" charset="0"/>
              </a:rPr>
              <a:t>MST opposes monocrops, Eucalyptus, and blocked </a:t>
            </a:r>
            <a:r>
              <a:rPr lang="en-GB" dirty="0" err="1">
                <a:latin typeface="Avenir Book" panose="02000503020000020003" pitchFamily="2" charset="0"/>
              </a:rPr>
              <a:t>Fibria</a:t>
            </a:r>
            <a:r>
              <a:rPr lang="en-GB" dirty="0">
                <a:latin typeface="Avenir Book" panose="02000503020000020003" pitchFamily="2" charset="0"/>
              </a:rPr>
              <a:t> having access. </a:t>
            </a:r>
          </a:p>
          <a:p>
            <a:r>
              <a:rPr lang="en-GB" dirty="0">
                <a:latin typeface="Avenir Book" panose="02000503020000020003" pitchFamily="2" charset="0"/>
              </a:rPr>
              <a:t>Suzano bought </a:t>
            </a:r>
            <a:r>
              <a:rPr lang="en-GB" dirty="0" err="1">
                <a:latin typeface="Avenir Book" panose="02000503020000020003" pitchFamily="2" charset="0"/>
              </a:rPr>
              <a:t>Fibria</a:t>
            </a:r>
            <a:endParaRPr lang="en-GB" dirty="0">
              <a:latin typeface="Avenir Book" panose="02000503020000020003" pitchFamily="2" charset="0"/>
            </a:endParaRPr>
          </a:p>
        </p:txBody>
      </p:sp>
      <p:pic>
        <p:nvPicPr>
          <p:cNvPr id="5" name="Picture 4" descr="A white card with a tree and text&#10;&#10;AI-generated content may be incorrect.">
            <a:extLst>
              <a:ext uri="{FF2B5EF4-FFF2-40B4-BE49-F238E27FC236}">
                <a16:creationId xmlns:a16="http://schemas.microsoft.com/office/drawing/2014/main" id="{0F261747-933D-EC4E-14DB-27F862412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1390202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EEAF-F6DC-054B-A8C6-3D3CCC5E2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8657C-B87B-28AB-1517-31213E08D331}"/>
              </a:ext>
            </a:extLst>
          </p:cNvPr>
          <p:cNvSpPr>
            <a:spLocks noGrp="1"/>
          </p:cNvSpPr>
          <p:nvPr>
            <p:ph type="title"/>
          </p:nvPr>
        </p:nvSpPr>
        <p:spPr>
          <a:xfrm>
            <a:off x="673608" y="81661"/>
            <a:ext cx="10515600" cy="960755"/>
          </a:xfrm>
        </p:spPr>
        <p:txBody>
          <a:bodyPr>
            <a:normAutofit fontScale="90000"/>
          </a:bodyPr>
          <a:lstStyle/>
          <a:p>
            <a:r>
              <a:rPr lang="en-GB" dirty="0">
                <a:latin typeface="Helvetica" pitchFamily="2" charset="0"/>
              </a:rPr>
              <a:t>Site #1: Fabio Santos Pre-Settlement (Cont.)</a:t>
            </a:r>
          </a:p>
        </p:txBody>
      </p:sp>
      <p:sp>
        <p:nvSpPr>
          <p:cNvPr id="3" name="Content Placeholder 2">
            <a:extLst>
              <a:ext uri="{FF2B5EF4-FFF2-40B4-BE49-F238E27FC236}">
                <a16:creationId xmlns:a16="http://schemas.microsoft.com/office/drawing/2014/main" id="{8F19CF6C-D5C1-1A68-250D-3CE6B3B110B2}"/>
              </a:ext>
            </a:extLst>
          </p:cNvPr>
          <p:cNvSpPr>
            <a:spLocks noGrp="1"/>
          </p:cNvSpPr>
          <p:nvPr>
            <p:ph idx="1"/>
          </p:nvPr>
        </p:nvSpPr>
        <p:spPr>
          <a:xfrm>
            <a:off x="673607" y="1042416"/>
            <a:ext cx="10844785" cy="5018750"/>
          </a:xfrm>
        </p:spPr>
        <p:txBody>
          <a:bodyPr>
            <a:normAutofit lnSpcReduction="10000"/>
          </a:bodyPr>
          <a:lstStyle/>
          <a:p>
            <a:r>
              <a:rPr lang="en-GB" dirty="0">
                <a:latin typeface="Avenir Book" panose="02000503020000020003" pitchFamily="2" charset="0"/>
              </a:rPr>
              <a:t>Professor from University of Sao Paulo brought in to mediate dispute:</a:t>
            </a:r>
          </a:p>
          <a:p>
            <a:r>
              <a:rPr lang="en-GB" dirty="0">
                <a:latin typeface="Avenir Book" panose="02000503020000020003" pitchFamily="2" charset="0"/>
              </a:rPr>
              <a:t>Mitigation agreement reached</a:t>
            </a:r>
          </a:p>
          <a:p>
            <a:pPr lvl="1"/>
            <a:r>
              <a:rPr lang="en-GB" dirty="0">
                <a:latin typeface="Avenir Book" panose="02000503020000020003" pitchFamily="2" charset="0"/>
              </a:rPr>
              <a:t>established the </a:t>
            </a:r>
            <a:r>
              <a:rPr lang="en-GB" dirty="0" err="1">
                <a:latin typeface="Avenir Book" panose="02000503020000020003" pitchFamily="2" charset="0"/>
              </a:rPr>
              <a:t>Agro</a:t>
            </a:r>
            <a:r>
              <a:rPr lang="en-GB" dirty="0">
                <a:latin typeface="Avenir Book" panose="02000503020000020003" pitchFamily="2" charset="0"/>
              </a:rPr>
              <a:t>-Ecological School</a:t>
            </a:r>
          </a:p>
          <a:p>
            <a:pPr lvl="1"/>
            <a:r>
              <a:rPr lang="en-GB" dirty="0">
                <a:latin typeface="Avenir Book" panose="02000503020000020003" pitchFamily="2" charset="0"/>
              </a:rPr>
              <a:t>agreed partnership including MST, Suzano, </a:t>
            </a:r>
            <a:r>
              <a:rPr lang="en-GB" dirty="0" err="1">
                <a:latin typeface="Avenir Book" panose="02000503020000020003" pitchFamily="2" charset="0"/>
              </a:rPr>
              <a:t>iNovaland</a:t>
            </a:r>
            <a:r>
              <a:rPr lang="en-GB" dirty="0">
                <a:latin typeface="Avenir Book" panose="02000503020000020003" pitchFamily="2" charset="0"/>
              </a:rPr>
              <a:t> and FASB</a:t>
            </a:r>
          </a:p>
          <a:p>
            <a:pPr lvl="1"/>
            <a:r>
              <a:rPr lang="en-GB" dirty="0">
                <a:latin typeface="Avenir Book" panose="02000503020000020003" pitchFamily="2" charset="0"/>
              </a:rPr>
              <a:t>Suzano voluntarily agrees to relinquish land</a:t>
            </a:r>
          </a:p>
          <a:p>
            <a:pPr lvl="1"/>
            <a:r>
              <a:rPr lang="en-GB" dirty="0">
                <a:latin typeface="Avenir Book" panose="02000503020000020003" pitchFamily="2" charset="0"/>
              </a:rPr>
              <a:t>INCRA asked to title – very long process underway</a:t>
            </a:r>
          </a:p>
          <a:p>
            <a:r>
              <a:rPr lang="en-GB" dirty="0">
                <a:latin typeface="Avenir Book" panose="02000503020000020003" pitchFamily="2" charset="0"/>
              </a:rPr>
              <a:t>Restoration, notably in riparian reserve (corridor), being paid for by Suzano, falls within area being titled to settlement by INCRA</a:t>
            </a:r>
          </a:p>
          <a:p>
            <a:r>
              <a:rPr lang="en-GB" dirty="0">
                <a:latin typeface="Avenir Book" panose="02000503020000020003" pitchFamily="2" charset="0"/>
              </a:rPr>
              <a:t>MST in Fabio Santos oppose forest carbon market and agrochemical use, making weed control challenging</a:t>
            </a:r>
          </a:p>
          <a:p>
            <a:r>
              <a:rPr lang="en-GB" dirty="0" err="1">
                <a:latin typeface="Avenir Book" panose="02000503020000020003" pitchFamily="2" charset="0"/>
              </a:rPr>
              <a:t>iNovaland</a:t>
            </a:r>
            <a:r>
              <a:rPr lang="en-GB" dirty="0">
                <a:latin typeface="Avenir Book" panose="02000503020000020003" pitchFamily="2" charset="0"/>
              </a:rPr>
              <a:t> also has restoration projects elsewhere with indigenous reserves and </a:t>
            </a:r>
            <a:r>
              <a:rPr lang="en-GB" i="1" dirty="0">
                <a:latin typeface="Avenir Book" panose="02000503020000020003" pitchFamily="2" charset="0"/>
              </a:rPr>
              <a:t>quilombos</a:t>
            </a:r>
          </a:p>
        </p:txBody>
      </p:sp>
      <p:pic>
        <p:nvPicPr>
          <p:cNvPr id="5" name="Picture 4" descr="A white card with a tree and text&#10;&#10;AI-generated content may be incorrect.">
            <a:extLst>
              <a:ext uri="{FF2B5EF4-FFF2-40B4-BE49-F238E27FC236}">
                <a16:creationId xmlns:a16="http://schemas.microsoft.com/office/drawing/2014/main" id="{B15E575F-D9F0-D8ED-D792-447609B38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1394843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BCDC-0AF1-1E9D-6E49-665D1F4E2BEE}"/>
              </a:ext>
            </a:extLst>
          </p:cNvPr>
          <p:cNvSpPr>
            <a:spLocks noGrp="1"/>
          </p:cNvSpPr>
          <p:nvPr>
            <p:ph type="title"/>
          </p:nvPr>
        </p:nvSpPr>
        <p:spPr>
          <a:xfrm>
            <a:off x="838200" y="182881"/>
            <a:ext cx="10515600" cy="1325563"/>
          </a:xfrm>
        </p:spPr>
        <p:txBody>
          <a:bodyPr/>
          <a:lstStyle/>
          <a:p>
            <a:r>
              <a:rPr lang="en-GB" dirty="0">
                <a:latin typeface="Helvetica" pitchFamily="2" charset="0"/>
              </a:rPr>
              <a:t>Site #2: Suzano Restoration</a:t>
            </a:r>
          </a:p>
        </p:txBody>
      </p:sp>
      <p:sp>
        <p:nvSpPr>
          <p:cNvPr id="3" name="Content Placeholder 2">
            <a:extLst>
              <a:ext uri="{FF2B5EF4-FFF2-40B4-BE49-F238E27FC236}">
                <a16:creationId xmlns:a16="http://schemas.microsoft.com/office/drawing/2014/main" id="{A1B56800-2062-0EE6-9834-56ACD3D7485E}"/>
              </a:ext>
            </a:extLst>
          </p:cNvPr>
          <p:cNvSpPr>
            <a:spLocks noGrp="1"/>
          </p:cNvSpPr>
          <p:nvPr>
            <p:ph idx="1"/>
          </p:nvPr>
        </p:nvSpPr>
        <p:spPr>
          <a:xfrm>
            <a:off x="640080" y="1414732"/>
            <a:ext cx="11247120" cy="4450491"/>
          </a:xfrm>
        </p:spPr>
        <p:txBody>
          <a:bodyPr>
            <a:normAutofit fontScale="85000" lnSpcReduction="20000"/>
          </a:bodyPr>
          <a:lstStyle/>
          <a:p>
            <a:r>
              <a:rPr lang="en-GB" dirty="0">
                <a:latin typeface="Avenir Book" panose="02000503020000020003" pitchFamily="2" charset="0"/>
              </a:rPr>
              <a:t>40% of Bahia is still held by ranchers as pasture</a:t>
            </a:r>
          </a:p>
          <a:p>
            <a:r>
              <a:rPr lang="en-GB" dirty="0">
                <a:latin typeface="Avenir Book" panose="02000503020000020003" pitchFamily="2" charset="0"/>
              </a:rPr>
              <a:t>The demo area was held by a cattle rancher </a:t>
            </a:r>
            <a:r>
              <a:rPr lang="en-GB" dirty="0">
                <a:latin typeface="Avenir Book" panose="02000503020000020003" pitchFamily="2" charset="0"/>
                <a:sym typeface="Wingdings" pitchFamily="2" charset="2"/>
              </a:rPr>
              <a:t> </a:t>
            </a:r>
            <a:r>
              <a:rPr lang="en-GB" dirty="0">
                <a:latin typeface="Avenir Book" panose="02000503020000020003" pitchFamily="2" charset="0"/>
              </a:rPr>
              <a:t>Suzano bought the area from a rancher in 2001</a:t>
            </a:r>
          </a:p>
          <a:p>
            <a:r>
              <a:rPr lang="en-GB" dirty="0">
                <a:latin typeface="Avenir Book" panose="02000503020000020003" pitchFamily="2" charset="0"/>
              </a:rPr>
              <a:t>Forest Code became law in 2008 which requires:</a:t>
            </a:r>
          </a:p>
          <a:p>
            <a:pPr lvl="1"/>
            <a:r>
              <a:rPr lang="en-GB" dirty="0">
                <a:latin typeface="Avenir Book" panose="02000503020000020003" pitchFamily="2" charset="0"/>
              </a:rPr>
              <a:t>That 20% of land title be forested or restored within 30 years</a:t>
            </a:r>
          </a:p>
          <a:p>
            <a:pPr lvl="1"/>
            <a:r>
              <a:rPr lang="en-GB" dirty="0">
                <a:latin typeface="Avenir Book" panose="02000503020000020003" pitchFamily="2" charset="0"/>
              </a:rPr>
              <a:t>Riparian areas and steep slopes be kept forested/restored </a:t>
            </a:r>
          </a:p>
          <a:p>
            <a:r>
              <a:rPr lang="en-GB" dirty="0">
                <a:latin typeface="Avenir Book" panose="02000503020000020003" pitchFamily="2" charset="0"/>
              </a:rPr>
              <a:t>Suzano started restoration initiative in 2010 (pre-2012 law becoming effective)</a:t>
            </a:r>
          </a:p>
          <a:p>
            <a:r>
              <a:rPr lang="en-GB" dirty="0">
                <a:latin typeface="Avenir Book" panose="02000503020000020003" pitchFamily="2" charset="0"/>
              </a:rPr>
              <a:t>Complex planning process with </a:t>
            </a:r>
            <a:r>
              <a:rPr lang="en-GB" dirty="0" err="1">
                <a:latin typeface="Avenir Book" panose="02000503020000020003" pitchFamily="2" charset="0"/>
              </a:rPr>
              <a:t>MoE</a:t>
            </a:r>
            <a:r>
              <a:rPr lang="en-GB" dirty="0">
                <a:latin typeface="Avenir Book" panose="02000503020000020003" pitchFamily="2" charset="0"/>
              </a:rPr>
              <a:t> to authorise restoration plans</a:t>
            </a:r>
          </a:p>
          <a:p>
            <a:r>
              <a:rPr lang="en-GB" dirty="0">
                <a:latin typeface="Avenir Book" panose="02000503020000020003" pitchFamily="2" charset="0"/>
              </a:rPr>
              <a:t>There are options for interplanting agroforestry / crops including eucalyptus for financing restoration</a:t>
            </a:r>
          </a:p>
          <a:p>
            <a:r>
              <a:rPr lang="en-GB" dirty="0">
                <a:latin typeface="Avenir Book" panose="02000503020000020003" pitchFamily="2" charset="0"/>
              </a:rPr>
              <a:t>150 Suzano staff now doing restoration at scale planting 80 </a:t>
            </a:r>
            <a:r>
              <a:rPr lang="en-GB" dirty="0" err="1">
                <a:latin typeface="Avenir Book" panose="02000503020000020003" pitchFamily="2" charset="0"/>
              </a:rPr>
              <a:t>spp</a:t>
            </a:r>
            <a:endParaRPr lang="en-GB" dirty="0">
              <a:latin typeface="Avenir Book" panose="02000503020000020003" pitchFamily="2" charset="0"/>
            </a:endParaRPr>
          </a:p>
          <a:p>
            <a:r>
              <a:rPr lang="en-GB" dirty="0">
                <a:latin typeface="Avenir Book" panose="02000503020000020003" pitchFamily="2" charset="0"/>
              </a:rPr>
              <a:t>There is discussion about whether restoration is voluntary or mandatory and therefore whether there is additionality or not for carbon credits </a:t>
            </a:r>
          </a:p>
        </p:txBody>
      </p:sp>
      <p:pic>
        <p:nvPicPr>
          <p:cNvPr id="5" name="Picture 4" descr="A white card with a tree and text&#10;&#10;AI-generated content may be incorrect.">
            <a:extLst>
              <a:ext uri="{FF2B5EF4-FFF2-40B4-BE49-F238E27FC236}">
                <a16:creationId xmlns:a16="http://schemas.microsoft.com/office/drawing/2014/main" id="{D9FDE5F0-246D-B285-7005-BEE66942E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181740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7AF3-8824-6535-0F98-CF11B5B9CE7A}"/>
              </a:ext>
            </a:extLst>
          </p:cNvPr>
          <p:cNvSpPr>
            <a:spLocks noGrp="1"/>
          </p:cNvSpPr>
          <p:nvPr>
            <p:ph type="title"/>
          </p:nvPr>
        </p:nvSpPr>
        <p:spPr>
          <a:xfrm>
            <a:off x="838200" y="317135"/>
            <a:ext cx="10515600" cy="887603"/>
          </a:xfrm>
        </p:spPr>
        <p:txBody>
          <a:bodyPr/>
          <a:lstStyle/>
          <a:p>
            <a:r>
              <a:rPr lang="en-GB" dirty="0">
                <a:latin typeface="Helvetica" pitchFamily="2" charset="0"/>
              </a:rPr>
              <a:t>Site #3: Pau Brasil National Park</a:t>
            </a:r>
          </a:p>
        </p:txBody>
      </p:sp>
      <p:sp>
        <p:nvSpPr>
          <p:cNvPr id="3" name="Content Placeholder 2">
            <a:extLst>
              <a:ext uri="{FF2B5EF4-FFF2-40B4-BE49-F238E27FC236}">
                <a16:creationId xmlns:a16="http://schemas.microsoft.com/office/drawing/2014/main" id="{B76FF51B-FCE5-018B-119C-792575452587}"/>
              </a:ext>
            </a:extLst>
          </p:cNvPr>
          <p:cNvSpPr>
            <a:spLocks noGrp="1"/>
          </p:cNvSpPr>
          <p:nvPr>
            <p:ph idx="1"/>
          </p:nvPr>
        </p:nvSpPr>
        <p:spPr>
          <a:xfrm>
            <a:off x="838200" y="1252728"/>
            <a:ext cx="10515600" cy="5422391"/>
          </a:xfrm>
        </p:spPr>
        <p:txBody>
          <a:bodyPr>
            <a:normAutofit/>
          </a:bodyPr>
          <a:lstStyle/>
          <a:p>
            <a:r>
              <a:rPr lang="en-GB" dirty="0">
                <a:latin typeface="Avenir Book" panose="02000503020000020003" pitchFamily="2" charset="0"/>
              </a:rPr>
              <a:t>ICMBio manages NP which includes conservation and restoration</a:t>
            </a:r>
          </a:p>
          <a:p>
            <a:r>
              <a:rPr lang="en-GB" dirty="0">
                <a:latin typeface="Avenir Book" panose="02000503020000020003" pitchFamily="2" charset="0"/>
              </a:rPr>
              <a:t>Area was originally </a:t>
            </a:r>
            <a:r>
              <a:rPr lang="en-GB" dirty="0" err="1">
                <a:latin typeface="Avenir Book" panose="02000503020000020003" pitchFamily="2" charset="0"/>
              </a:rPr>
              <a:t>Pataxo</a:t>
            </a:r>
            <a:r>
              <a:rPr lang="en-GB" dirty="0">
                <a:latin typeface="Avenir Book" panose="02000503020000020003" pitchFamily="2" charset="0"/>
              </a:rPr>
              <a:t> Ha </a:t>
            </a:r>
            <a:r>
              <a:rPr lang="en-GB" dirty="0" err="1">
                <a:latin typeface="Avenir Book" panose="02000503020000020003" pitchFamily="2" charset="0"/>
              </a:rPr>
              <a:t>Ha</a:t>
            </a:r>
            <a:r>
              <a:rPr lang="en-GB" dirty="0">
                <a:latin typeface="Avenir Book" panose="02000503020000020003" pitchFamily="2" charset="0"/>
              </a:rPr>
              <a:t> Hae indigenous territory</a:t>
            </a:r>
          </a:p>
          <a:p>
            <a:r>
              <a:rPr lang="en-GB" dirty="0">
                <a:latin typeface="Avenir Book" panose="02000503020000020003" pitchFamily="2" charset="0"/>
              </a:rPr>
              <a:t>Forest fragmented by ranches, pepper farms and Eucalyptus plantations. </a:t>
            </a:r>
            <a:r>
              <a:rPr lang="en-GB" dirty="0" err="1">
                <a:latin typeface="Avenir Book" panose="02000503020000020003" pitchFamily="2" charset="0"/>
              </a:rPr>
              <a:t>Pataxo</a:t>
            </a:r>
            <a:r>
              <a:rPr lang="en-GB" dirty="0">
                <a:latin typeface="Avenir Book" panose="02000503020000020003" pitchFamily="2" charset="0"/>
              </a:rPr>
              <a:t> forced out.</a:t>
            </a:r>
          </a:p>
          <a:p>
            <a:r>
              <a:rPr lang="en-GB" dirty="0">
                <a:latin typeface="Avenir Book" panose="02000503020000020003" pitchFamily="2" charset="0"/>
              </a:rPr>
              <a:t>Core protected area was declared in 1999 and area extended in 2010</a:t>
            </a:r>
          </a:p>
        </p:txBody>
      </p:sp>
      <p:pic>
        <p:nvPicPr>
          <p:cNvPr id="5" name="Picture 4" descr="A white card with a tree and text&#10;&#10;AI-generated content may be incorrect.">
            <a:extLst>
              <a:ext uri="{FF2B5EF4-FFF2-40B4-BE49-F238E27FC236}">
                <a16:creationId xmlns:a16="http://schemas.microsoft.com/office/drawing/2014/main" id="{9E2C0470-E1E4-FCB3-92CA-8D979C178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3732972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CE94D-CFB2-E410-189B-CDC0D3905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BCB31-5C8B-A696-1AD1-E2C92338D8E3}"/>
              </a:ext>
            </a:extLst>
          </p:cNvPr>
          <p:cNvSpPr>
            <a:spLocks noGrp="1"/>
          </p:cNvSpPr>
          <p:nvPr>
            <p:ph type="title"/>
          </p:nvPr>
        </p:nvSpPr>
        <p:spPr>
          <a:xfrm>
            <a:off x="838200" y="182881"/>
            <a:ext cx="10515600" cy="887603"/>
          </a:xfrm>
        </p:spPr>
        <p:txBody>
          <a:bodyPr/>
          <a:lstStyle/>
          <a:p>
            <a:r>
              <a:rPr lang="en-GB" dirty="0">
                <a:latin typeface="Helvetica" pitchFamily="2" charset="0"/>
              </a:rPr>
              <a:t>Site #3: Pau Brasil National Park (Cont.)</a:t>
            </a:r>
          </a:p>
        </p:txBody>
      </p:sp>
      <p:sp>
        <p:nvSpPr>
          <p:cNvPr id="3" name="Content Placeholder 2">
            <a:extLst>
              <a:ext uri="{FF2B5EF4-FFF2-40B4-BE49-F238E27FC236}">
                <a16:creationId xmlns:a16="http://schemas.microsoft.com/office/drawing/2014/main" id="{FA524C82-D582-31CC-E8E6-12F4805234EC}"/>
              </a:ext>
            </a:extLst>
          </p:cNvPr>
          <p:cNvSpPr>
            <a:spLocks noGrp="1"/>
          </p:cNvSpPr>
          <p:nvPr>
            <p:ph idx="1"/>
          </p:nvPr>
        </p:nvSpPr>
        <p:spPr>
          <a:xfrm>
            <a:off x="320040" y="1252728"/>
            <a:ext cx="11558016" cy="5422391"/>
          </a:xfrm>
        </p:spPr>
        <p:txBody>
          <a:bodyPr>
            <a:normAutofit/>
          </a:bodyPr>
          <a:lstStyle/>
          <a:p>
            <a:r>
              <a:rPr lang="en-GB" dirty="0">
                <a:latin typeface="Avenir Book" panose="02000503020000020003" pitchFamily="2" charset="0"/>
              </a:rPr>
              <a:t>PBNP: Organization-Wide Action Now	</a:t>
            </a:r>
          </a:p>
          <a:p>
            <a:pPr lvl="1"/>
            <a:r>
              <a:rPr lang="en-GB" dirty="0">
                <a:latin typeface="Avenir Book" panose="02000503020000020003" pitchFamily="2" charset="0"/>
              </a:rPr>
              <a:t>1) Currently in discussion with surrounding farms/plantations in NP for buffer zone</a:t>
            </a:r>
            <a:endParaRPr lang="en-GB" dirty="0">
              <a:highlight>
                <a:srgbClr val="FFFF00"/>
              </a:highlight>
              <a:latin typeface="Avenir Book" panose="02000503020000020003" pitchFamily="2" charset="0"/>
            </a:endParaRPr>
          </a:p>
          <a:p>
            <a:pPr lvl="1"/>
            <a:r>
              <a:rPr lang="en-GB" dirty="0">
                <a:latin typeface="Avenir Book" panose="02000503020000020003" pitchFamily="2" charset="0"/>
              </a:rPr>
              <a:t>2) was exclusionary but now reaches out to local communities and provides services and benefits in terms of environmental education, employment as guides and fire brigades</a:t>
            </a:r>
          </a:p>
          <a:p>
            <a:pPr lvl="1"/>
            <a:r>
              <a:rPr lang="en-GB" dirty="0">
                <a:latin typeface="Avenir Book" panose="02000503020000020003" pitchFamily="2" charset="0"/>
              </a:rPr>
              <a:t>3) A network is now being establish to monitor and prevent illegal logging</a:t>
            </a:r>
          </a:p>
          <a:p>
            <a:r>
              <a:rPr lang="en-GB" dirty="0">
                <a:latin typeface="Avenir Book" panose="02000503020000020003" pitchFamily="2" charset="0"/>
              </a:rPr>
              <a:t>Site Process </a:t>
            </a:r>
          </a:p>
          <a:p>
            <a:pPr lvl="1"/>
            <a:r>
              <a:rPr lang="en-GB" dirty="0">
                <a:latin typeface="Avenir Book" panose="02000503020000020003" pitchFamily="2" charset="0"/>
              </a:rPr>
              <a:t>2021/2022 ENGO </a:t>
            </a:r>
            <a:r>
              <a:rPr lang="en-GB" dirty="0" err="1">
                <a:latin typeface="Avenir Book" panose="02000503020000020003" pitchFamily="2" charset="0"/>
              </a:rPr>
              <a:t>Natureza</a:t>
            </a:r>
            <a:r>
              <a:rPr lang="en-GB" dirty="0">
                <a:latin typeface="Avenir Book" panose="02000503020000020003" pitchFamily="2" charset="0"/>
              </a:rPr>
              <a:t> Bela carried out forest restoration with local people as main employees in partnership with CI&amp; Mastercard and </a:t>
            </a:r>
            <a:r>
              <a:rPr lang="en-GB" dirty="0" err="1">
                <a:latin typeface="Avenir Book" panose="02000503020000020003" pitchFamily="2" charset="0"/>
              </a:rPr>
              <a:t>Veracel</a:t>
            </a:r>
            <a:r>
              <a:rPr lang="en-GB" dirty="0">
                <a:latin typeface="Avenir Book" panose="02000503020000020003" pitchFamily="2" charset="0"/>
              </a:rPr>
              <a:t> (not seeking carbon credits) and ICMBio</a:t>
            </a:r>
          </a:p>
          <a:p>
            <a:pPr lvl="1"/>
            <a:r>
              <a:rPr lang="en-GB" dirty="0">
                <a:latin typeface="Avenir Book" panose="02000503020000020003" pitchFamily="2" charset="0"/>
              </a:rPr>
              <a:t>Labour intensive to weed out grasses (and ferns) to let seedlings grow.</a:t>
            </a:r>
          </a:p>
          <a:p>
            <a:pPr lvl="1"/>
            <a:r>
              <a:rPr lang="en-GB" dirty="0">
                <a:latin typeface="Avenir Book" panose="02000503020000020003" pitchFamily="2" charset="0"/>
              </a:rPr>
              <a:t>Employment policy encourages men and women. Pay is above minimum wage.</a:t>
            </a:r>
          </a:p>
          <a:p>
            <a:pPr lvl="1"/>
            <a:r>
              <a:rPr lang="en-GB" dirty="0">
                <a:latin typeface="Avenir Book" panose="02000503020000020003" pitchFamily="2" charset="0"/>
              </a:rPr>
              <a:t>Seed collection for nurseries done by trained local people. </a:t>
            </a:r>
          </a:p>
        </p:txBody>
      </p:sp>
      <p:pic>
        <p:nvPicPr>
          <p:cNvPr id="5" name="Picture 4" descr="A white card with a tree and text&#10;&#10;AI-generated content may be incorrect.">
            <a:extLst>
              <a:ext uri="{FF2B5EF4-FFF2-40B4-BE49-F238E27FC236}">
                <a16:creationId xmlns:a16="http://schemas.microsoft.com/office/drawing/2014/main" id="{1E3A7CA0-43E6-93B3-4333-262F1FACC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188751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18E9-6D99-D1BC-CB49-48C9FF93E24F}"/>
              </a:ext>
            </a:extLst>
          </p:cNvPr>
          <p:cNvSpPr>
            <a:spLocks noGrp="1"/>
          </p:cNvSpPr>
          <p:nvPr>
            <p:ph type="title"/>
          </p:nvPr>
        </p:nvSpPr>
        <p:spPr>
          <a:xfrm>
            <a:off x="838200" y="621157"/>
            <a:ext cx="10515600" cy="466979"/>
          </a:xfrm>
        </p:spPr>
        <p:txBody>
          <a:bodyPr>
            <a:normAutofit fontScale="90000"/>
          </a:bodyPr>
          <a:lstStyle/>
          <a:p>
            <a:r>
              <a:rPr lang="en-GB" dirty="0">
                <a:latin typeface="Helvetica" pitchFamily="2" charset="0"/>
              </a:rPr>
              <a:t>Site #4: Symbiosis </a:t>
            </a:r>
          </a:p>
        </p:txBody>
      </p:sp>
      <p:sp>
        <p:nvSpPr>
          <p:cNvPr id="3" name="Content Placeholder 2">
            <a:extLst>
              <a:ext uri="{FF2B5EF4-FFF2-40B4-BE49-F238E27FC236}">
                <a16:creationId xmlns:a16="http://schemas.microsoft.com/office/drawing/2014/main" id="{A67186EB-E3A3-8BB9-4D39-E7DF1D463431}"/>
              </a:ext>
            </a:extLst>
          </p:cNvPr>
          <p:cNvSpPr>
            <a:spLocks noGrp="1"/>
          </p:cNvSpPr>
          <p:nvPr>
            <p:ph idx="1"/>
          </p:nvPr>
        </p:nvSpPr>
        <p:spPr>
          <a:xfrm>
            <a:off x="838200" y="1333718"/>
            <a:ext cx="10515600" cy="4505379"/>
          </a:xfrm>
        </p:spPr>
        <p:txBody>
          <a:bodyPr>
            <a:noAutofit/>
          </a:bodyPr>
          <a:lstStyle/>
          <a:p>
            <a:r>
              <a:rPr lang="en-GB" sz="2400" dirty="0">
                <a:latin typeface="Avenir Book" panose="02000503020000020003" pitchFamily="2" charset="0"/>
              </a:rPr>
              <a:t>Pioneering project seeking to make planted native forest restoration commercially viable with 50% conservation and 50% SFM logging </a:t>
            </a:r>
          </a:p>
          <a:p>
            <a:r>
              <a:rPr lang="en-GB" sz="2400" dirty="0">
                <a:latin typeface="Avenir Book" panose="02000503020000020003" pitchFamily="2" charset="0"/>
              </a:rPr>
              <a:t>Idea started 2008. Land acquired from rancher 2010</a:t>
            </a:r>
          </a:p>
          <a:p>
            <a:r>
              <a:rPr lang="en-GB" sz="2400" dirty="0">
                <a:latin typeface="Avenir Book" panose="02000503020000020003" pitchFamily="2" charset="0"/>
              </a:rPr>
              <a:t>Initiated with 56 now 12-13 spp. </a:t>
            </a:r>
          </a:p>
          <a:p>
            <a:pPr lvl="1"/>
            <a:r>
              <a:rPr lang="en-GB" sz="2000" dirty="0">
                <a:latin typeface="Avenir Book" panose="02000503020000020003" pitchFamily="2" charset="0"/>
              </a:rPr>
              <a:t>Experiments show fertilizer and lime markedly accelerate growth</a:t>
            </a:r>
          </a:p>
          <a:p>
            <a:pPr lvl="1"/>
            <a:r>
              <a:rPr lang="en-GB" sz="2000" dirty="0">
                <a:latin typeface="Avenir Book" panose="02000503020000020003" pitchFamily="2" charset="0"/>
              </a:rPr>
              <a:t>Native </a:t>
            </a:r>
            <a:r>
              <a:rPr lang="en-GB" sz="2000" dirty="0" err="1">
                <a:latin typeface="Avenir Book" panose="02000503020000020003" pitchFamily="2" charset="0"/>
              </a:rPr>
              <a:t>spp</a:t>
            </a:r>
            <a:r>
              <a:rPr lang="en-GB" sz="2000" dirty="0">
                <a:latin typeface="Avenir Book" panose="02000503020000020003" pitchFamily="2" charset="0"/>
              </a:rPr>
              <a:t> as responsive exotics</a:t>
            </a:r>
          </a:p>
          <a:p>
            <a:r>
              <a:rPr lang="en-GB" sz="2400" dirty="0">
                <a:latin typeface="Avenir Book" panose="02000503020000020003" pitchFamily="2" charset="0"/>
              </a:rPr>
              <a:t>Expanding with more land being purchased and leased</a:t>
            </a:r>
          </a:p>
          <a:p>
            <a:r>
              <a:rPr lang="en-GB" sz="2400" dirty="0">
                <a:latin typeface="Avenir Book" panose="02000503020000020003" pitchFamily="2" charset="0"/>
              </a:rPr>
              <a:t>Impressive nursery producing 5 m seedlings pa from seeds and through cloning (both stem and rootstock clones): selecting for resilience, productivity, straight trunks and disease resistance</a:t>
            </a:r>
          </a:p>
          <a:p>
            <a:r>
              <a:rPr lang="en-GB" sz="2400" dirty="0">
                <a:latin typeface="Avenir Book" panose="02000503020000020003" pitchFamily="2" charset="0"/>
              </a:rPr>
              <a:t>Seed collection by locals and MDPS</a:t>
            </a:r>
          </a:p>
          <a:p>
            <a:pPr lvl="1"/>
            <a:r>
              <a:rPr lang="en-GB" sz="2000" dirty="0">
                <a:latin typeface="Avenir Book" panose="02000503020000020003" pitchFamily="2" charset="0"/>
              </a:rPr>
              <a:t> Some </a:t>
            </a:r>
            <a:r>
              <a:rPr lang="en-GB" sz="2000" dirty="0" err="1">
                <a:latin typeface="Avenir Book" panose="02000503020000020003" pitchFamily="2" charset="0"/>
              </a:rPr>
              <a:t>spp</a:t>
            </a:r>
            <a:r>
              <a:rPr lang="en-GB" sz="2000" dirty="0">
                <a:latin typeface="Avenir Book" panose="02000503020000020003" pitchFamily="2" charset="0"/>
              </a:rPr>
              <a:t> from other parts of Brazil.</a:t>
            </a:r>
          </a:p>
          <a:p>
            <a:r>
              <a:rPr lang="en-GB" sz="2400" dirty="0">
                <a:latin typeface="Avenir Book" panose="02000503020000020003" pitchFamily="2" charset="0"/>
              </a:rPr>
              <a:t>Initial areas certified by FSC; credits certified by VERRA</a:t>
            </a:r>
          </a:p>
        </p:txBody>
      </p:sp>
      <p:pic>
        <p:nvPicPr>
          <p:cNvPr id="5" name="Picture 4" descr="A white card with a tree and text&#10;&#10;AI-generated content may be incorrect.">
            <a:extLst>
              <a:ext uri="{FF2B5EF4-FFF2-40B4-BE49-F238E27FC236}">
                <a16:creationId xmlns:a16="http://schemas.microsoft.com/office/drawing/2014/main" id="{71EF0043-B223-CB7D-0386-B199F44B2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56320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6D81-40F4-FCC0-6DDF-0199EBB260B4}"/>
              </a:ext>
            </a:extLst>
          </p:cNvPr>
          <p:cNvSpPr>
            <a:spLocks noGrp="1"/>
          </p:cNvSpPr>
          <p:nvPr>
            <p:ph type="title"/>
          </p:nvPr>
        </p:nvSpPr>
        <p:spPr>
          <a:xfrm>
            <a:off x="838200" y="64961"/>
            <a:ext cx="10515600" cy="1325563"/>
          </a:xfrm>
        </p:spPr>
        <p:txBody>
          <a:bodyPr/>
          <a:lstStyle/>
          <a:p>
            <a:r>
              <a:rPr lang="en-GB" sz="4000" dirty="0">
                <a:latin typeface="Helvetica" pitchFamily="2" charset="0"/>
              </a:rPr>
              <a:t>Site #4: Symbiosis</a:t>
            </a:r>
            <a:r>
              <a:rPr lang="en-GB" dirty="0">
                <a:latin typeface="Helvetica" pitchFamily="2" charset="0"/>
              </a:rPr>
              <a:t> (cont.)</a:t>
            </a:r>
          </a:p>
        </p:txBody>
      </p:sp>
      <p:sp>
        <p:nvSpPr>
          <p:cNvPr id="3" name="Content Placeholder 2">
            <a:extLst>
              <a:ext uri="{FF2B5EF4-FFF2-40B4-BE49-F238E27FC236}">
                <a16:creationId xmlns:a16="http://schemas.microsoft.com/office/drawing/2014/main" id="{D4E58CD7-1DCA-6DCA-970F-9D1BF244AC29}"/>
              </a:ext>
            </a:extLst>
          </p:cNvPr>
          <p:cNvSpPr>
            <a:spLocks noGrp="1"/>
          </p:cNvSpPr>
          <p:nvPr>
            <p:ph idx="1"/>
          </p:nvPr>
        </p:nvSpPr>
        <p:spPr>
          <a:xfrm>
            <a:off x="838200" y="998638"/>
            <a:ext cx="11196654" cy="5724471"/>
          </a:xfrm>
        </p:spPr>
        <p:txBody>
          <a:bodyPr>
            <a:normAutofit fontScale="62500" lnSpcReduction="20000"/>
          </a:bodyPr>
          <a:lstStyle/>
          <a:p>
            <a:endParaRPr lang="en-GB" dirty="0">
              <a:latin typeface="Avenir Book" panose="02000503020000020003" pitchFamily="2" charset="0"/>
            </a:endParaRPr>
          </a:p>
          <a:p>
            <a:r>
              <a:rPr lang="en-GB" sz="3700" dirty="0">
                <a:latin typeface="Avenir Book" panose="02000503020000020003" pitchFamily="2" charset="0"/>
              </a:rPr>
              <a:t>Now 50/50 joint venture with Apple Restore Fund with CI and Goldman Sachs</a:t>
            </a:r>
          </a:p>
          <a:p>
            <a:r>
              <a:rPr lang="en-GB" sz="3700" dirty="0">
                <a:latin typeface="Avenir Book" panose="02000503020000020003" pitchFamily="2" charset="0"/>
              </a:rPr>
              <a:t>Mill being established for added value with extensive reuse of ‘waste’</a:t>
            </a:r>
          </a:p>
          <a:p>
            <a:r>
              <a:rPr lang="en-GB" sz="3700" dirty="0">
                <a:latin typeface="Avenir Book" panose="02000503020000020003" pitchFamily="2" charset="0"/>
              </a:rPr>
              <a:t>Mill capacity is 10,000 m3/year with target growing area of 70,000 ha</a:t>
            </a:r>
          </a:p>
          <a:p>
            <a:pPr lvl="1"/>
            <a:r>
              <a:rPr lang="en-GB" sz="3300" dirty="0">
                <a:latin typeface="Avenir Book" panose="02000503020000020003" pitchFamily="2" charset="0"/>
              </a:rPr>
              <a:t>Can also process off farm rubber, eucalyptus and African mahogany. </a:t>
            </a:r>
          </a:p>
          <a:p>
            <a:r>
              <a:rPr lang="en-GB" sz="3700" dirty="0">
                <a:latin typeface="Avenir Book" panose="02000503020000020003" pitchFamily="2" charset="0"/>
              </a:rPr>
              <a:t>Engaging with the local communities to identify their priorities and concerns – social situation is challenging </a:t>
            </a:r>
          </a:p>
          <a:p>
            <a:pPr lvl="1"/>
            <a:r>
              <a:rPr lang="en-GB" sz="3300" dirty="0">
                <a:latin typeface="Avenir Book" panose="02000503020000020003" pitchFamily="2" charset="0"/>
              </a:rPr>
              <a:t>Provide jobs, policy of inclusion, 86% people of colour, 65% women</a:t>
            </a:r>
          </a:p>
          <a:p>
            <a:pPr lvl="1"/>
            <a:r>
              <a:rPr lang="en-GB" sz="3300" dirty="0">
                <a:latin typeface="Avenir Book" panose="02000503020000020003" pitchFamily="2" charset="0"/>
              </a:rPr>
              <a:t>Gender justice awareness-raising being brought back into the villages. </a:t>
            </a:r>
          </a:p>
          <a:p>
            <a:r>
              <a:rPr lang="en-GB" sz="3700" dirty="0">
                <a:latin typeface="Avenir Book" panose="02000503020000020003" pitchFamily="2" charset="0"/>
              </a:rPr>
              <a:t>No land disputes with IPs in their areas but working with IPs on seed collection</a:t>
            </a:r>
          </a:p>
          <a:p>
            <a:pPr lvl="1"/>
            <a:r>
              <a:rPr lang="en-GB" sz="3300" dirty="0">
                <a:latin typeface="Avenir Book" panose="02000503020000020003" pitchFamily="2" charset="0"/>
              </a:rPr>
              <a:t>Other IPs nearby do have problems securing reserves.</a:t>
            </a:r>
          </a:p>
          <a:p>
            <a:r>
              <a:rPr lang="en-GB" sz="3700" dirty="0">
                <a:latin typeface="Avenir Book" panose="02000503020000020003" pitchFamily="2" charset="0"/>
              </a:rPr>
              <a:t>Government bureaucracy is onerous, especially as regulations designed to control natural forest logging.</a:t>
            </a:r>
          </a:p>
          <a:p>
            <a:r>
              <a:rPr lang="en-GB" sz="3700" dirty="0">
                <a:latin typeface="Avenir Book" panose="02000503020000020003" pitchFamily="2" charset="0"/>
              </a:rPr>
              <a:t>Business plan is to make planting and logging profitable with carbon as premium </a:t>
            </a:r>
          </a:p>
          <a:p>
            <a:r>
              <a:rPr lang="en-GB" sz="3700" dirty="0">
                <a:latin typeface="Avenir Book" panose="02000503020000020003" pitchFamily="2" charset="0"/>
              </a:rPr>
              <a:t>Initiative now being copied in other parts of Brazil</a:t>
            </a:r>
          </a:p>
          <a:p>
            <a:r>
              <a:rPr lang="en-GB" sz="3700" dirty="0">
                <a:latin typeface="Avenir Book" panose="02000503020000020003" pitchFamily="2" charset="0"/>
              </a:rPr>
              <a:t>Scope for Government to provide incentives (tax breaks)</a:t>
            </a:r>
          </a:p>
          <a:p>
            <a:pPr lvl="1"/>
            <a:r>
              <a:rPr lang="en-GB" sz="3300" dirty="0">
                <a:latin typeface="Avenir Book" panose="02000503020000020003" pitchFamily="2" charset="0"/>
              </a:rPr>
              <a:t>e.g. coffee, steel, mill, tax breaks </a:t>
            </a:r>
          </a:p>
        </p:txBody>
      </p:sp>
      <p:pic>
        <p:nvPicPr>
          <p:cNvPr id="5" name="Picture 4" descr="A white card with a tree and text&#10;&#10;AI-generated content may be incorrect.">
            <a:extLst>
              <a:ext uri="{FF2B5EF4-FFF2-40B4-BE49-F238E27FC236}">
                <a16:creationId xmlns:a16="http://schemas.microsoft.com/office/drawing/2014/main" id="{BDB117FD-1798-1217-7C78-D787680B9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3460516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78E6-1A99-3E88-43F5-8706D4DBC71B}"/>
              </a:ext>
            </a:extLst>
          </p:cNvPr>
          <p:cNvSpPr>
            <a:spLocks noGrp="1"/>
          </p:cNvSpPr>
          <p:nvPr>
            <p:ph type="title"/>
          </p:nvPr>
        </p:nvSpPr>
        <p:spPr/>
        <p:txBody>
          <a:bodyPr/>
          <a:lstStyle/>
          <a:p>
            <a:r>
              <a:rPr lang="en-GB" dirty="0">
                <a:latin typeface="Helvetica" pitchFamily="2" charset="0"/>
              </a:rPr>
              <a:t>The Monitoring Challenge</a:t>
            </a:r>
          </a:p>
        </p:txBody>
      </p:sp>
      <p:sp>
        <p:nvSpPr>
          <p:cNvPr id="3" name="Content Placeholder 2">
            <a:extLst>
              <a:ext uri="{FF2B5EF4-FFF2-40B4-BE49-F238E27FC236}">
                <a16:creationId xmlns:a16="http://schemas.microsoft.com/office/drawing/2014/main" id="{DAEFC121-6527-1D47-BED2-7C71C572C1C0}"/>
              </a:ext>
            </a:extLst>
          </p:cNvPr>
          <p:cNvSpPr>
            <a:spLocks noGrp="1"/>
          </p:cNvSpPr>
          <p:nvPr>
            <p:ph idx="1"/>
          </p:nvPr>
        </p:nvSpPr>
        <p:spPr/>
        <p:txBody>
          <a:bodyPr>
            <a:normAutofit/>
          </a:bodyPr>
          <a:lstStyle/>
          <a:p>
            <a:r>
              <a:rPr lang="en-GB" dirty="0">
                <a:latin typeface="Avenir Book" panose="02000503020000020003" pitchFamily="2" charset="0"/>
              </a:rPr>
              <a:t>Monitoring by whom? Whose visions and perspectives really count?</a:t>
            </a:r>
          </a:p>
          <a:p>
            <a:r>
              <a:rPr lang="en-GB" dirty="0">
                <a:latin typeface="Avenir Book" panose="02000503020000020003" pitchFamily="2" charset="0"/>
              </a:rPr>
              <a:t>Monitoring what? Who sets the outcomes being sought? How ensure consensus first?</a:t>
            </a:r>
          </a:p>
          <a:p>
            <a:r>
              <a:rPr lang="en-GB" dirty="0">
                <a:latin typeface="Avenir Book" panose="02000503020000020003" pitchFamily="2" charset="0"/>
              </a:rPr>
              <a:t>Monitoring against what? What are the baselines – status quo today, situation in 1500, 1750, 1950 etc</a:t>
            </a:r>
          </a:p>
          <a:p>
            <a:r>
              <a:rPr lang="en-GB" dirty="0">
                <a:latin typeface="Avenir Book" panose="02000503020000020003" pitchFamily="2" charset="0"/>
              </a:rPr>
              <a:t>Monitoring the process and not just results.</a:t>
            </a:r>
          </a:p>
          <a:p>
            <a:r>
              <a:rPr lang="en-GB" dirty="0">
                <a:solidFill>
                  <a:srgbClr val="FF0000"/>
                </a:solidFill>
                <a:latin typeface="Avenir Book" panose="02000503020000020003" pitchFamily="2" charset="0"/>
              </a:rPr>
              <a:t>Need to include more about community perspectives, indigenous and traditional knowledge and community-based monitoring tools</a:t>
            </a:r>
            <a:r>
              <a:rPr lang="en-GB" dirty="0">
                <a:latin typeface="Avenir Book" panose="02000503020000020003" pitchFamily="2" charset="0"/>
              </a:rPr>
              <a:t>.  </a:t>
            </a:r>
          </a:p>
        </p:txBody>
      </p:sp>
      <p:pic>
        <p:nvPicPr>
          <p:cNvPr id="5" name="Picture 4" descr="A white card with a tree and text&#10;&#10;AI-generated content may be incorrect.">
            <a:extLst>
              <a:ext uri="{FF2B5EF4-FFF2-40B4-BE49-F238E27FC236}">
                <a16:creationId xmlns:a16="http://schemas.microsoft.com/office/drawing/2014/main" id="{FD595B57-C0BC-28B9-16CE-1EDFEACAD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504419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Google Shape;505;p86"/>
          <p:cNvSpPr txBox="1">
            <a:spLocks noGrp="1"/>
          </p:cNvSpPr>
          <p:nvPr>
            <p:ph type="title"/>
          </p:nvPr>
        </p:nvSpPr>
        <p:spPr>
          <a:xfrm>
            <a:off x="378349" y="4088313"/>
            <a:ext cx="1415143" cy="660800"/>
          </a:xfrm>
          <a:prstGeom prst="rect">
            <a:avLst/>
          </a:prstGeom>
        </p:spPr>
        <p:txBody>
          <a:bodyPr spcFirstLastPara="1" vert="horz" wrap="square" lIns="121900" tIns="60933" rIns="121900" bIns="60933" rtlCol="0" anchor="t" anchorCtr="0">
            <a:noAutofit/>
          </a:bodyPr>
          <a:lstStyle/>
          <a:p>
            <a:pPr algn="ctr">
              <a:spcBef>
                <a:spcPts val="0"/>
              </a:spcBef>
            </a:pPr>
            <a:r>
              <a:rPr lang="en" sz="1333" b="1" dirty="0"/>
              <a:t>Maurem Alves</a:t>
            </a:r>
            <a:endParaRPr sz="1333" b="1" dirty="0"/>
          </a:p>
          <a:p>
            <a:pPr algn="ctr">
              <a:spcBef>
                <a:spcPts val="0"/>
              </a:spcBef>
            </a:pPr>
            <a:r>
              <a:rPr lang="en" sz="1333" dirty="0"/>
              <a:t>Klabin</a:t>
            </a:r>
            <a:endParaRPr sz="1333" dirty="0"/>
          </a:p>
        </p:txBody>
      </p:sp>
      <p:sp>
        <p:nvSpPr>
          <p:cNvPr id="506" name="Google Shape;506;p86"/>
          <p:cNvSpPr txBox="1">
            <a:spLocks noGrp="1"/>
          </p:cNvSpPr>
          <p:nvPr>
            <p:ph type="title"/>
          </p:nvPr>
        </p:nvSpPr>
        <p:spPr>
          <a:xfrm>
            <a:off x="383467" y="274633"/>
            <a:ext cx="11198800" cy="1143200"/>
          </a:xfrm>
          <a:prstGeom prst="rect">
            <a:avLst/>
          </a:prstGeom>
        </p:spPr>
        <p:txBody>
          <a:bodyPr spcFirstLastPara="1" vert="horz" wrap="square" lIns="121900" tIns="60933" rIns="121900" bIns="60933" rtlCol="0" anchor="ctr" anchorCtr="0">
            <a:noAutofit/>
          </a:bodyPr>
          <a:lstStyle/>
          <a:p>
            <a:pPr>
              <a:spcBef>
                <a:spcPts val="0"/>
              </a:spcBef>
            </a:pPr>
            <a:r>
              <a:rPr lang="en" sz="3733" b="1" dirty="0">
                <a:solidFill>
                  <a:srgbClr val="0070C0"/>
                </a:solidFill>
              </a:rPr>
              <a:t>Dialogue Co-Chairs</a:t>
            </a:r>
            <a:endParaRPr sz="3733" b="1" dirty="0">
              <a:solidFill>
                <a:srgbClr val="0070C0"/>
              </a:solidFill>
            </a:endParaRPr>
          </a:p>
        </p:txBody>
      </p:sp>
      <p:sp>
        <p:nvSpPr>
          <p:cNvPr id="508" name="Google Shape;508;p86"/>
          <p:cNvSpPr txBox="1">
            <a:spLocks noGrp="1"/>
          </p:cNvSpPr>
          <p:nvPr>
            <p:ph type="title"/>
          </p:nvPr>
        </p:nvSpPr>
        <p:spPr>
          <a:xfrm>
            <a:off x="2255773" y="4091369"/>
            <a:ext cx="1428848" cy="516400"/>
          </a:xfrm>
          <a:prstGeom prst="rect">
            <a:avLst/>
          </a:prstGeom>
        </p:spPr>
        <p:txBody>
          <a:bodyPr spcFirstLastPara="1" vert="horz" wrap="square" lIns="121900" tIns="60933" rIns="121900" bIns="60933" rtlCol="0" anchor="t" anchorCtr="0">
            <a:noAutofit/>
          </a:bodyPr>
          <a:lstStyle/>
          <a:p>
            <a:pPr algn="ctr">
              <a:spcBef>
                <a:spcPts val="0"/>
              </a:spcBef>
            </a:pPr>
            <a:r>
              <a:rPr lang="en" sz="1333" b="1" dirty="0"/>
              <a:t>Kerry Cesareo</a:t>
            </a:r>
            <a:endParaRPr sz="1333" b="1" dirty="0"/>
          </a:p>
          <a:p>
            <a:pPr algn="ctr">
              <a:spcBef>
                <a:spcPts val="0"/>
              </a:spcBef>
            </a:pPr>
            <a:r>
              <a:rPr lang="en" sz="1333" dirty="0"/>
              <a:t>WWF</a:t>
            </a:r>
            <a:endParaRPr sz="1333" dirty="0"/>
          </a:p>
        </p:txBody>
      </p:sp>
      <p:sp>
        <p:nvSpPr>
          <p:cNvPr id="510" name="Google Shape;510;p86"/>
          <p:cNvSpPr txBox="1">
            <a:spLocks noGrp="1"/>
          </p:cNvSpPr>
          <p:nvPr>
            <p:ph type="title"/>
          </p:nvPr>
        </p:nvSpPr>
        <p:spPr>
          <a:xfrm>
            <a:off x="4146905" y="4075055"/>
            <a:ext cx="1785969" cy="869772"/>
          </a:xfrm>
          <a:prstGeom prst="rect">
            <a:avLst/>
          </a:prstGeom>
        </p:spPr>
        <p:txBody>
          <a:bodyPr spcFirstLastPara="1" vert="horz" wrap="square" lIns="121900" tIns="60933" rIns="121900" bIns="60933" rtlCol="0" anchor="t" anchorCtr="0">
            <a:noAutofit/>
          </a:bodyPr>
          <a:lstStyle/>
          <a:p>
            <a:pPr algn="ctr">
              <a:lnSpc>
                <a:spcPct val="115000"/>
              </a:lnSpc>
              <a:spcBef>
                <a:spcPts val="0"/>
              </a:spcBef>
            </a:pPr>
            <a:r>
              <a:rPr lang="en-US" sz="1333" b="1" dirty="0">
                <a:solidFill>
                  <a:schemeClr val="dk1"/>
                </a:solidFill>
              </a:rPr>
              <a:t>Marcus Colchester</a:t>
            </a:r>
            <a:endParaRPr sz="1333" dirty="0"/>
          </a:p>
          <a:p>
            <a:pPr algn="ctr">
              <a:spcBef>
                <a:spcPts val="0"/>
              </a:spcBef>
            </a:pPr>
            <a:r>
              <a:rPr lang="en" sz="1333" dirty="0"/>
              <a:t>Forest Peoples Programme</a:t>
            </a:r>
            <a:endParaRPr sz="1333" dirty="0"/>
          </a:p>
        </p:txBody>
      </p:sp>
      <p:sp>
        <p:nvSpPr>
          <p:cNvPr id="511" name="Google Shape;511;p86"/>
          <p:cNvSpPr txBox="1">
            <a:spLocks noGrp="1"/>
          </p:cNvSpPr>
          <p:nvPr>
            <p:ph type="title"/>
          </p:nvPr>
        </p:nvSpPr>
        <p:spPr>
          <a:xfrm>
            <a:off x="8137008" y="4041301"/>
            <a:ext cx="2117200" cy="660800"/>
          </a:xfrm>
          <a:prstGeom prst="rect">
            <a:avLst/>
          </a:prstGeom>
        </p:spPr>
        <p:txBody>
          <a:bodyPr spcFirstLastPara="1" vert="horz" wrap="square" lIns="121900" tIns="60933" rIns="121900" bIns="60933" rtlCol="0" anchor="t" anchorCtr="0">
            <a:noAutofit/>
          </a:bodyPr>
          <a:lstStyle/>
          <a:p>
            <a:pPr algn="ctr">
              <a:lnSpc>
                <a:spcPct val="115000"/>
              </a:lnSpc>
              <a:spcBef>
                <a:spcPts val="0"/>
              </a:spcBef>
            </a:pPr>
            <a:r>
              <a:rPr lang="en" sz="1333" b="1" dirty="0">
                <a:solidFill>
                  <a:schemeClr val="dk1"/>
                </a:solidFill>
              </a:rPr>
              <a:t>Fernanda Rodrigues</a:t>
            </a:r>
            <a:endParaRPr sz="1333" b="1" dirty="0">
              <a:solidFill>
                <a:schemeClr val="dk1"/>
              </a:solidFill>
            </a:endParaRPr>
          </a:p>
          <a:p>
            <a:pPr algn="ctr">
              <a:spcBef>
                <a:spcPts val="0"/>
              </a:spcBef>
            </a:pPr>
            <a:r>
              <a:rPr lang="en" sz="1333" dirty="0">
                <a:solidFill>
                  <a:schemeClr val="dk1"/>
                </a:solidFill>
              </a:rPr>
              <a:t>Brazilian Forests Dialogue</a:t>
            </a:r>
            <a:endParaRPr sz="1333" dirty="0"/>
          </a:p>
        </p:txBody>
      </p:sp>
      <p:sp>
        <p:nvSpPr>
          <p:cNvPr id="513" name="Google Shape;513;p86"/>
          <p:cNvSpPr txBox="1">
            <a:spLocks noGrp="1"/>
          </p:cNvSpPr>
          <p:nvPr>
            <p:ph type="title"/>
          </p:nvPr>
        </p:nvSpPr>
        <p:spPr>
          <a:xfrm>
            <a:off x="10074800" y="3985799"/>
            <a:ext cx="2117200" cy="660800"/>
          </a:xfrm>
          <a:prstGeom prst="rect">
            <a:avLst/>
          </a:prstGeom>
        </p:spPr>
        <p:txBody>
          <a:bodyPr spcFirstLastPara="1" vert="horz" wrap="square" lIns="121900" tIns="60933" rIns="121900" bIns="60933" rtlCol="0" anchor="t" anchorCtr="0">
            <a:noAutofit/>
          </a:bodyPr>
          <a:lstStyle/>
          <a:p>
            <a:pPr algn="ctr">
              <a:lnSpc>
                <a:spcPct val="115000"/>
              </a:lnSpc>
              <a:spcBef>
                <a:spcPts val="0"/>
              </a:spcBef>
              <a:buClr>
                <a:schemeClr val="dk1"/>
              </a:buClr>
              <a:buSzPts val="1100"/>
            </a:pPr>
            <a:r>
              <a:rPr lang="en-US" sz="1333" b="1" dirty="0">
                <a:solidFill>
                  <a:schemeClr val="dk1"/>
                </a:solidFill>
              </a:rPr>
              <a:t>Erica </a:t>
            </a:r>
            <a:r>
              <a:rPr lang="en-US" sz="1333" b="1" dirty="0" err="1">
                <a:solidFill>
                  <a:schemeClr val="dk1"/>
                </a:solidFill>
              </a:rPr>
              <a:t>Munaro</a:t>
            </a:r>
            <a:br>
              <a:rPr lang="en-US" sz="1333" b="1" dirty="0">
                <a:solidFill>
                  <a:schemeClr val="dk1"/>
                </a:solidFill>
              </a:rPr>
            </a:br>
            <a:r>
              <a:rPr lang="en-US" sz="1333" dirty="0">
                <a:solidFill>
                  <a:schemeClr val="dk1"/>
                </a:solidFill>
              </a:rPr>
              <a:t>Bahia Forest Forum</a:t>
            </a:r>
            <a:endParaRPr sz="1333" dirty="0"/>
          </a:p>
        </p:txBody>
      </p:sp>
      <p:sp>
        <p:nvSpPr>
          <p:cNvPr id="514" name="Google Shape;514;p86"/>
          <p:cNvSpPr txBox="1"/>
          <p:nvPr/>
        </p:nvSpPr>
        <p:spPr>
          <a:xfrm>
            <a:off x="3297627" y="5844800"/>
            <a:ext cx="10002349" cy="1013200"/>
          </a:xfrm>
          <a:prstGeom prst="rect">
            <a:avLst/>
          </a:prstGeom>
          <a:noFill/>
          <a:ln>
            <a:noFill/>
          </a:ln>
        </p:spPr>
        <p:txBody>
          <a:bodyPr spcFirstLastPara="1" wrap="square" lIns="121900" tIns="121900" rIns="121900" bIns="121900" anchor="t" anchorCtr="0">
            <a:noAutofit/>
          </a:bodyPr>
          <a:lstStyle/>
          <a:p>
            <a:pPr lvl="0"/>
            <a:r>
              <a:rPr lang="en" sz="2400" i="1" dirty="0">
                <a:solidFill>
                  <a:schemeClr val="dk1"/>
                </a:solidFill>
              </a:rPr>
              <a:t>+ Support from the TFD Team (Logan, Isabela and Gary)</a:t>
            </a:r>
            <a:endParaRPr sz="2400" i="1" dirty="0">
              <a:solidFill>
                <a:schemeClr val="dk1"/>
              </a:solidFill>
            </a:endParaRPr>
          </a:p>
          <a:p>
            <a:r>
              <a:rPr lang="en" sz="2400" i="1" dirty="0">
                <a:solidFill>
                  <a:schemeClr val="dk1"/>
                </a:solidFill>
              </a:rPr>
              <a:t>Brazil Forest Dialogue and Bahia Forest Forum(Vitor and Marcia)</a:t>
            </a:r>
            <a:endParaRPr sz="2400" i="1" dirty="0">
              <a:solidFill>
                <a:schemeClr val="dk1"/>
              </a:solidFill>
            </a:endParaRPr>
          </a:p>
        </p:txBody>
      </p:sp>
      <p:pic>
        <p:nvPicPr>
          <p:cNvPr id="515" name="Google Shape;515;p86"/>
          <p:cNvPicPr preferRelativeResize="0"/>
          <p:nvPr/>
        </p:nvPicPr>
        <p:blipFill rotWithShape="1">
          <a:blip r:embed="rId3">
            <a:alphaModFix/>
          </a:blip>
          <a:srcRect t="7140" b="7140"/>
          <a:stretch/>
        </p:blipFill>
        <p:spPr>
          <a:xfrm>
            <a:off x="8298802" y="2040190"/>
            <a:ext cx="1651244" cy="1903717"/>
          </a:xfrm>
          <a:prstGeom prst="rect">
            <a:avLst/>
          </a:prstGeom>
          <a:noFill/>
          <a:ln>
            <a:noFill/>
          </a:ln>
        </p:spPr>
      </p:pic>
      <p:pic>
        <p:nvPicPr>
          <p:cNvPr id="3074" name="Picture 2">
            <a:extLst>
              <a:ext uri="{FF2B5EF4-FFF2-40B4-BE49-F238E27FC236}">
                <a16:creationId xmlns:a16="http://schemas.microsoft.com/office/drawing/2014/main" id="{41455E94-FBDC-9D2B-CA47-62EA2FE63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696" y="2016030"/>
            <a:ext cx="1655091" cy="19309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rry Cesareo">
            <a:extLst>
              <a:ext uri="{FF2B5EF4-FFF2-40B4-BE49-F238E27FC236}">
                <a16:creationId xmlns:a16="http://schemas.microsoft.com/office/drawing/2014/main" id="{56FA0D22-0715-0580-9691-574E7A0AA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7736" y="2037769"/>
            <a:ext cx="1636457" cy="1909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rcus Colchester">
            <a:extLst>
              <a:ext uri="{FF2B5EF4-FFF2-40B4-BE49-F238E27FC236}">
                <a16:creationId xmlns:a16="http://schemas.microsoft.com/office/drawing/2014/main" id="{AF9BFF0E-1453-5574-FC2A-6E9709F13F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355" y="2037769"/>
            <a:ext cx="1655091" cy="19309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421BD8F-FC49-B52E-6E22-29B82541E2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993" t="4626" r="22186" b="37418"/>
          <a:stretch>
            <a:fillRect/>
          </a:stretch>
        </p:blipFill>
        <p:spPr bwMode="auto">
          <a:xfrm>
            <a:off x="6263579" y="2026580"/>
            <a:ext cx="1651244" cy="193093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08;p86">
            <a:extLst>
              <a:ext uri="{FF2B5EF4-FFF2-40B4-BE49-F238E27FC236}">
                <a16:creationId xmlns:a16="http://schemas.microsoft.com/office/drawing/2014/main" id="{3B0B8010-EFEA-72F5-4FD3-6D02C5ACA2A6}"/>
              </a:ext>
            </a:extLst>
          </p:cNvPr>
          <p:cNvSpPr txBox="1">
            <a:spLocks/>
          </p:cNvSpPr>
          <p:nvPr/>
        </p:nvSpPr>
        <p:spPr>
          <a:xfrm>
            <a:off x="6339143" y="4057999"/>
            <a:ext cx="1428848" cy="516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en-US" sz="1333" b="1" dirty="0"/>
              <a:t>Cécile Ndjebet</a:t>
            </a:r>
            <a:br>
              <a:rPr lang="en-US" sz="1333" b="1" dirty="0"/>
            </a:br>
            <a:r>
              <a:rPr lang="en-US" sz="1333" dirty="0"/>
              <a:t>REFACOF</a:t>
            </a:r>
          </a:p>
        </p:txBody>
      </p:sp>
      <p:pic>
        <p:nvPicPr>
          <p:cNvPr id="4" name="Picture 3">
            <a:extLst>
              <a:ext uri="{FF2B5EF4-FFF2-40B4-BE49-F238E27FC236}">
                <a16:creationId xmlns:a16="http://schemas.microsoft.com/office/drawing/2014/main" id="{9F83B971-0CB2-427C-8987-AA2751E7A70F}"/>
              </a:ext>
            </a:extLst>
          </p:cNvPr>
          <p:cNvPicPr>
            <a:picLocks noChangeAspect="1"/>
          </p:cNvPicPr>
          <p:nvPr/>
        </p:nvPicPr>
        <p:blipFill>
          <a:blip r:embed="rId8"/>
          <a:srcRect l="35945" t="31507" r="17529" b="38494"/>
          <a:stretch>
            <a:fillRect/>
          </a:stretch>
        </p:blipFill>
        <p:spPr>
          <a:xfrm>
            <a:off x="10254208" y="2026579"/>
            <a:ext cx="1660395" cy="1903717"/>
          </a:xfrm>
          <a:prstGeom prst="rect">
            <a:avLst/>
          </a:prstGeom>
        </p:spPr>
      </p:pic>
      <p:cxnSp>
        <p:nvCxnSpPr>
          <p:cNvPr id="5" name="Google Shape;467;p81">
            <a:extLst>
              <a:ext uri="{FF2B5EF4-FFF2-40B4-BE49-F238E27FC236}">
                <a16:creationId xmlns:a16="http://schemas.microsoft.com/office/drawing/2014/main" id="{DF0FFE44-4B50-B60F-253A-89DCE3743B61}"/>
              </a:ext>
            </a:extLst>
          </p:cNvPr>
          <p:cNvCxnSpPr>
            <a:cxnSpLocks/>
          </p:cNvCxnSpPr>
          <p:nvPr/>
        </p:nvCxnSpPr>
        <p:spPr>
          <a:xfrm>
            <a:off x="313697" y="1413224"/>
            <a:ext cx="11519076" cy="0"/>
          </a:xfrm>
          <a:prstGeom prst="straightConnector1">
            <a:avLst/>
          </a:prstGeom>
          <a:noFill/>
          <a:ln w="19050" cap="flat" cmpd="sng">
            <a:solidFill>
              <a:srgbClr val="111111"/>
            </a:solidFill>
            <a:prstDash val="solid"/>
            <a:miter lim="800000"/>
            <a:headEnd type="none" w="sm" len="sm"/>
            <a:tailEnd type="none" w="sm" len="sm"/>
          </a:ln>
        </p:spPr>
      </p:cxnSp>
    </p:spTree>
    <p:extLst>
      <p:ext uri="{BB962C8B-B14F-4D97-AF65-F5344CB8AC3E}">
        <p14:creationId xmlns:p14="http://schemas.microsoft.com/office/powerpoint/2010/main" val="979219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78E6-1A99-3E88-43F5-8706D4DBC71B}"/>
              </a:ext>
            </a:extLst>
          </p:cNvPr>
          <p:cNvSpPr>
            <a:spLocks noGrp="1"/>
          </p:cNvSpPr>
          <p:nvPr>
            <p:ph type="title"/>
          </p:nvPr>
        </p:nvSpPr>
        <p:spPr/>
        <p:txBody>
          <a:bodyPr/>
          <a:lstStyle/>
          <a:p>
            <a:r>
              <a:rPr lang="en-GB" dirty="0">
                <a:latin typeface="Helvetica" pitchFamily="2" charset="0"/>
              </a:rPr>
              <a:t>Further Reflections</a:t>
            </a:r>
          </a:p>
        </p:txBody>
      </p:sp>
      <p:sp>
        <p:nvSpPr>
          <p:cNvPr id="3" name="Content Placeholder 2">
            <a:extLst>
              <a:ext uri="{FF2B5EF4-FFF2-40B4-BE49-F238E27FC236}">
                <a16:creationId xmlns:a16="http://schemas.microsoft.com/office/drawing/2014/main" id="{DAEFC121-6527-1D47-BED2-7C71C572C1C0}"/>
              </a:ext>
            </a:extLst>
          </p:cNvPr>
          <p:cNvSpPr>
            <a:spLocks noGrp="1"/>
          </p:cNvSpPr>
          <p:nvPr>
            <p:ph idx="1"/>
          </p:nvPr>
        </p:nvSpPr>
        <p:spPr/>
        <p:txBody>
          <a:bodyPr>
            <a:normAutofit fontScale="85000" lnSpcReduction="20000"/>
          </a:bodyPr>
          <a:lstStyle/>
          <a:p>
            <a:r>
              <a:rPr lang="en-US" dirty="0">
                <a:latin typeface="Avenir Book" panose="02000503020000020003" pitchFamily="2" charset="0"/>
              </a:rPr>
              <a:t>What potential synergies have not yet been explored?</a:t>
            </a:r>
          </a:p>
          <a:p>
            <a:pPr lvl="1"/>
            <a:r>
              <a:rPr lang="en-US" dirty="0">
                <a:latin typeface="Avenir Book" panose="02000503020000020003" pitchFamily="2" charset="0"/>
              </a:rPr>
              <a:t>For example, where could organizations working on similar aspects of restoration collaborate more strategically to increase impact?</a:t>
            </a:r>
          </a:p>
          <a:p>
            <a:r>
              <a:rPr lang="en-US" dirty="0">
                <a:latin typeface="Avenir Book" panose="02000503020000020003" pitchFamily="2" charset="0"/>
              </a:rPr>
              <a:t>Are we asking the right questions about the barriers to scaling up restoration?</a:t>
            </a:r>
          </a:p>
          <a:p>
            <a:r>
              <a:rPr lang="en-US" dirty="0">
                <a:latin typeface="Avenir Book" panose="02000503020000020003" pitchFamily="2" charset="0"/>
              </a:rPr>
              <a:t>What critical challenges might we be overlooking—whether technical, financial, social, or governance‑related?</a:t>
            </a:r>
          </a:p>
          <a:p>
            <a:r>
              <a:rPr lang="en-US" dirty="0">
                <a:latin typeface="Avenir Book" panose="02000503020000020003" pitchFamily="2" charset="0"/>
              </a:rPr>
              <a:t>What is the role of forestry in restoration, particularly for scaling up? </a:t>
            </a:r>
          </a:p>
          <a:p>
            <a:pPr lvl="1"/>
            <a:r>
              <a:rPr lang="en-US" dirty="0">
                <a:latin typeface="Avenir Book" panose="02000503020000020003" pitchFamily="2" charset="0"/>
              </a:rPr>
              <a:t>What is the space for innovative forestry business models to rise to this challenge? </a:t>
            </a:r>
          </a:p>
          <a:p>
            <a:r>
              <a:rPr lang="en-US" dirty="0">
                <a:latin typeface="Avenir Book" panose="02000503020000020003" pitchFamily="2" charset="0"/>
              </a:rPr>
              <a:t>From the cases presented, what clearly worked well—and what did not?</a:t>
            </a:r>
            <a:br>
              <a:rPr lang="en-US" dirty="0">
                <a:latin typeface="Avenir Book" panose="02000503020000020003" pitchFamily="2" charset="0"/>
              </a:rPr>
            </a:br>
            <a:r>
              <a:rPr lang="en-US" dirty="0">
                <a:latin typeface="Avenir Book" panose="02000503020000020003" pitchFamily="2" charset="0"/>
              </a:rPr>
              <a:t>What lessons can we extract that are transferable or should explicitly not be replicated? Do we have other references to be used?</a:t>
            </a:r>
          </a:p>
          <a:p>
            <a:r>
              <a:rPr lang="en-US" dirty="0">
                <a:latin typeface="Avenir Book" panose="02000503020000020003" pitchFamily="2" charset="0"/>
              </a:rPr>
              <a:t>What does “scaling up” restoration really mean for us?</a:t>
            </a:r>
          </a:p>
          <a:p>
            <a:pPr lvl="1"/>
            <a:r>
              <a:rPr lang="en-US" dirty="0">
                <a:latin typeface="Avenir Book" panose="02000503020000020003" pitchFamily="2" charset="0"/>
              </a:rPr>
              <a:t>Are we aiming for a single, replicable large‑scale model, or a diverse set of locally adapted initiatives—and what are the implications of each approach?</a:t>
            </a:r>
            <a:endParaRPr lang="en-GB" dirty="0">
              <a:latin typeface="Avenir Book" panose="02000503020000020003" pitchFamily="2" charset="0"/>
            </a:endParaRPr>
          </a:p>
        </p:txBody>
      </p:sp>
      <p:pic>
        <p:nvPicPr>
          <p:cNvPr id="5" name="Picture 4" descr="A white card with a tree and text&#10;&#10;AI-generated content may be incorrect.">
            <a:extLst>
              <a:ext uri="{FF2B5EF4-FFF2-40B4-BE49-F238E27FC236}">
                <a16:creationId xmlns:a16="http://schemas.microsoft.com/office/drawing/2014/main" id="{06FFD1DC-0D90-56B2-E03E-342471744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1217164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E0961C44-8AA6-A10C-F90E-AC246A70AA93}"/>
            </a:ext>
          </a:extLst>
        </p:cNvPr>
        <p:cNvGrpSpPr/>
        <p:nvPr/>
      </p:nvGrpSpPr>
      <p:grpSpPr>
        <a:xfrm>
          <a:off x="0" y="0"/>
          <a:ext cx="0" cy="0"/>
          <a:chOff x="0" y="0"/>
          <a:chExt cx="0" cy="0"/>
        </a:xfrm>
      </p:grpSpPr>
      <p:pic>
        <p:nvPicPr>
          <p:cNvPr id="5" name="Picture 4" descr="A white card with a tree and text&#10;&#10;AI-generated content may be incorrect.">
            <a:extLst>
              <a:ext uri="{FF2B5EF4-FFF2-40B4-BE49-F238E27FC236}">
                <a16:creationId xmlns:a16="http://schemas.microsoft.com/office/drawing/2014/main" id="{6DFC4A79-5062-DB86-6FC2-1FCB9D87E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
        <p:nvSpPr>
          <p:cNvPr id="14" name="Title 13">
            <a:extLst>
              <a:ext uri="{FF2B5EF4-FFF2-40B4-BE49-F238E27FC236}">
                <a16:creationId xmlns:a16="http://schemas.microsoft.com/office/drawing/2014/main" id="{D3D90485-D2D5-232E-BDF8-1E007C73097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3584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83"/>
          <p:cNvPicPr preferRelativeResize="0"/>
          <p:nvPr/>
        </p:nvPicPr>
        <p:blipFill>
          <a:blip r:embed="rId3">
            <a:alphaModFix/>
          </a:blip>
          <a:stretch>
            <a:fillRect/>
          </a:stretch>
        </p:blipFill>
        <p:spPr>
          <a:xfrm>
            <a:off x="7048500" y="1"/>
            <a:ext cx="5143501" cy="6858001"/>
          </a:xfrm>
          <a:prstGeom prst="rect">
            <a:avLst/>
          </a:prstGeom>
          <a:noFill/>
          <a:ln>
            <a:noFill/>
          </a:ln>
        </p:spPr>
      </p:pic>
      <p:sp>
        <p:nvSpPr>
          <p:cNvPr id="481" name="Google Shape;481;p83"/>
          <p:cNvSpPr/>
          <p:nvPr/>
        </p:nvSpPr>
        <p:spPr>
          <a:xfrm>
            <a:off x="9" y="1"/>
            <a:ext cx="7482800" cy="6858000"/>
          </a:xfrm>
          <a:prstGeom prst="rect">
            <a:avLst/>
          </a:prstGeom>
          <a:solidFill>
            <a:srgbClr val="5F833E"/>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Gill Sans"/>
              <a:ea typeface="Gill Sans"/>
              <a:cs typeface="Gill Sans"/>
              <a:sym typeface="Gill Sans"/>
            </a:endParaRPr>
          </a:p>
        </p:txBody>
      </p:sp>
      <p:sp>
        <p:nvSpPr>
          <p:cNvPr id="482" name="Google Shape;482;p83"/>
          <p:cNvSpPr txBox="1">
            <a:spLocks noGrp="1"/>
          </p:cNvSpPr>
          <p:nvPr>
            <p:ph type="subTitle" idx="1"/>
          </p:nvPr>
        </p:nvSpPr>
        <p:spPr>
          <a:xfrm>
            <a:off x="601667" y="698767"/>
            <a:ext cx="6101600" cy="5285600"/>
          </a:xfrm>
          <a:prstGeom prst="rect">
            <a:avLst/>
          </a:prstGeom>
          <a:solidFill>
            <a:srgbClr val="FFFFFF"/>
          </a:solidFill>
          <a:ln>
            <a:noFill/>
          </a:ln>
        </p:spPr>
        <p:txBody>
          <a:bodyPr spcFirstLastPara="1" vert="horz" wrap="square" lIns="91433" tIns="45700" rIns="91433" bIns="45700" rtlCol="0" anchor="t" anchorCtr="0">
            <a:normAutofit/>
          </a:bodyPr>
          <a:lstStyle/>
          <a:p>
            <a:pPr>
              <a:spcBef>
                <a:spcPts val="1067"/>
              </a:spcBef>
              <a:buClr>
                <a:schemeClr val="dk2"/>
              </a:buClr>
              <a:buSzPct val="41935"/>
            </a:pPr>
            <a:r>
              <a:rPr lang="en" sz="4133" b="1" dirty="0">
                <a:solidFill>
                  <a:srgbClr val="0070C0"/>
                </a:solidFill>
                <a:latin typeface="Arial"/>
                <a:ea typeface="Arial"/>
                <a:cs typeface="Arial"/>
                <a:sym typeface="Arial"/>
              </a:rPr>
              <a:t>Dialogue Ground Rules</a:t>
            </a:r>
            <a:endParaRPr sz="4133" b="1" dirty="0">
              <a:solidFill>
                <a:srgbClr val="0070C0"/>
              </a:solidFill>
              <a:latin typeface="Arial"/>
              <a:ea typeface="Arial"/>
              <a:cs typeface="Arial"/>
              <a:sym typeface="Arial"/>
            </a:endParaRPr>
          </a:p>
          <a:p>
            <a:pPr algn="l">
              <a:spcBef>
                <a:spcPts val="0"/>
              </a:spcBef>
            </a:pPr>
            <a:endParaRPr lang="en" b="1" dirty="0">
              <a:solidFill>
                <a:srgbClr val="5F833E"/>
              </a:solidFill>
              <a:latin typeface="Arial"/>
              <a:ea typeface="Arial"/>
              <a:cs typeface="Arial"/>
              <a:sym typeface="Arial"/>
            </a:endParaRPr>
          </a:p>
          <a:p>
            <a:pPr algn="l">
              <a:spcBef>
                <a:spcPts val="0"/>
              </a:spcBef>
            </a:pPr>
            <a:r>
              <a:rPr lang="en" dirty="0">
                <a:solidFill>
                  <a:schemeClr val="bg1">
                    <a:lumMod val="50000"/>
                  </a:schemeClr>
                </a:solidFill>
                <a:latin typeface="Arial"/>
                <a:ea typeface="Arial"/>
                <a:cs typeface="Arial"/>
                <a:sym typeface="Arial"/>
              </a:rPr>
              <a:t>TFD operates under the Chatham House Rule</a:t>
            </a:r>
            <a:endParaRPr dirty="0">
              <a:solidFill>
                <a:schemeClr val="bg1">
                  <a:lumMod val="50000"/>
                </a:schemeClr>
              </a:solidFill>
              <a:latin typeface="Arial"/>
              <a:ea typeface="Arial"/>
              <a:cs typeface="Arial"/>
              <a:sym typeface="Arial"/>
            </a:endParaRPr>
          </a:p>
          <a:p>
            <a:pPr algn="l">
              <a:spcBef>
                <a:spcPts val="0"/>
              </a:spcBef>
            </a:pPr>
            <a:endParaRPr i="1" dirty="0">
              <a:solidFill>
                <a:schemeClr val="bg1">
                  <a:lumMod val="50000"/>
                </a:schemeClr>
              </a:solidFill>
              <a:latin typeface="Arial"/>
              <a:ea typeface="Arial"/>
              <a:cs typeface="Arial"/>
              <a:sym typeface="Arial"/>
            </a:endParaRPr>
          </a:p>
          <a:p>
            <a:pPr>
              <a:spcBef>
                <a:spcPts val="0"/>
              </a:spcBef>
            </a:pPr>
            <a:r>
              <a:rPr lang="en" sz="2800" i="1" dirty="0">
                <a:solidFill>
                  <a:schemeClr val="bg1">
                    <a:lumMod val="50000"/>
                  </a:schemeClr>
                </a:solidFill>
                <a:latin typeface="Arial"/>
                <a:ea typeface="Arial"/>
                <a:cs typeface="Arial"/>
                <a:sym typeface="Arial"/>
              </a:rPr>
              <a:t>“Participants are free to use the information received, but neither the identity nor the affiliation of the speaker(s), nor that of any other participant, may be revealed.” </a:t>
            </a:r>
            <a:endParaRPr i="0" dirty="0">
              <a:solidFill>
                <a:schemeClr val="bg1">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1126162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84"/>
          <p:cNvPicPr preferRelativeResize="0"/>
          <p:nvPr/>
        </p:nvPicPr>
        <p:blipFill>
          <a:blip r:embed="rId3">
            <a:alphaModFix/>
          </a:blip>
          <a:stretch>
            <a:fillRect/>
          </a:stretch>
        </p:blipFill>
        <p:spPr>
          <a:xfrm>
            <a:off x="7001567" y="-207084"/>
            <a:ext cx="5322968" cy="7097301"/>
          </a:xfrm>
          <a:prstGeom prst="rect">
            <a:avLst/>
          </a:prstGeom>
          <a:noFill/>
          <a:ln>
            <a:noFill/>
          </a:ln>
        </p:spPr>
      </p:pic>
      <p:sp>
        <p:nvSpPr>
          <p:cNvPr id="488" name="Google Shape;488;p84"/>
          <p:cNvSpPr/>
          <p:nvPr/>
        </p:nvSpPr>
        <p:spPr>
          <a:xfrm>
            <a:off x="9" y="1"/>
            <a:ext cx="7482800" cy="6858000"/>
          </a:xfrm>
          <a:prstGeom prst="rect">
            <a:avLst/>
          </a:prstGeom>
          <a:solidFill>
            <a:srgbClr val="5F833E"/>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Gill Sans"/>
              <a:ea typeface="Gill Sans"/>
              <a:cs typeface="Gill Sans"/>
              <a:sym typeface="Gill Sans"/>
            </a:endParaRPr>
          </a:p>
        </p:txBody>
      </p:sp>
      <p:sp>
        <p:nvSpPr>
          <p:cNvPr id="489" name="Google Shape;489;p84"/>
          <p:cNvSpPr txBox="1">
            <a:spLocks noGrp="1"/>
          </p:cNvSpPr>
          <p:nvPr>
            <p:ph type="subTitle" idx="1"/>
          </p:nvPr>
        </p:nvSpPr>
        <p:spPr>
          <a:xfrm>
            <a:off x="601667" y="698767"/>
            <a:ext cx="6101600" cy="5285600"/>
          </a:xfrm>
          <a:prstGeom prst="rect">
            <a:avLst/>
          </a:prstGeom>
          <a:solidFill>
            <a:srgbClr val="FFFFFF"/>
          </a:solidFill>
          <a:ln>
            <a:noFill/>
          </a:ln>
        </p:spPr>
        <p:txBody>
          <a:bodyPr spcFirstLastPara="1" vert="horz" wrap="square" lIns="91433" tIns="45700" rIns="91433" bIns="45700" rtlCol="0" anchor="t" anchorCtr="0">
            <a:normAutofit/>
          </a:bodyPr>
          <a:lstStyle/>
          <a:p>
            <a:pPr>
              <a:spcBef>
                <a:spcPts val="1067"/>
              </a:spcBef>
              <a:buClr>
                <a:schemeClr val="dk2"/>
              </a:buClr>
              <a:buSzPct val="32499"/>
            </a:pPr>
            <a:r>
              <a:rPr lang="en" sz="4000" b="1" dirty="0">
                <a:solidFill>
                  <a:srgbClr val="0070C0"/>
                </a:solidFill>
                <a:latin typeface="Arial"/>
                <a:ea typeface="Arial"/>
                <a:cs typeface="Arial"/>
                <a:sym typeface="Arial"/>
              </a:rPr>
              <a:t>Dialogue Ground Rules</a:t>
            </a:r>
            <a:endParaRPr sz="4000" dirty="0">
              <a:solidFill>
                <a:srgbClr val="111111"/>
              </a:solidFill>
              <a:latin typeface="Arial"/>
              <a:ea typeface="Arial"/>
              <a:cs typeface="Arial"/>
              <a:sym typeface="Arial"/>
            </a:endParaRPr>
          </a:p>
          <a:p>
            <a:pPr marL="609585" algn="l">
              <a:spcBef>
                <a:spcPts val="0"/>
              </a:spcBef>
            </a:pPr>
            <a:endParaRPr dirty="0">
              <a:solidFill>
                <a:schemeClr val="bg1">
                  <a:lumMod val="50000"/>
                </a:schemeClr>
              </a:solidFill>
              <a:latin typeface="Arial"/>
              <a:ea typeface="Arial"/>
              <a:cs typeface="Arial"/>
              <a:sym typeface="Arial"/>
            </a:endParaRPr>
          </a:p>
          <a:p>
            <a:pPr marL="609585" indent="-442372" algn="l">
              <a:spcBef>
                <a:spcPts val="0"/>
              </a:spcBef>
              <a:buClr>
                <a:srgbClr val="0070C0"/>
              </a:buClr>
              <a:buSzPct val="62500"/>
              <a:buFont typeface="Arial"/>
              <a:buChar char="●"/>
            </a:pPr>
            <a:r>
              <a:rPr lang="en" dirty="0">
                <a:solidFill>
                  <a:schemeClr val="bg1">
                    <a:lumMod val="50000"/>
                  </a:schemeClr>
                </a:solidFill>
                <a:latin typeface="Arial"/>
                <a:ea typeface="Arial"/>
                <a:cs typeface="Arial"/>
                <a:sym typeface="Arial"/>
              </a:rPr>
              <a:t>Engage in the “spirit of dialogue”</a:t>
            </a:r>
            <a:endParaRPr dirty="0">
              <a:solidFill>
                <a:schemeClr val="bg1">
                  <a:lumMod val="50000"/>
                </a:schemeClr>
              </a:solidFill>
              <a:latin typeface="Arial"/>
              <a:ea typeface="Arial"/>
              <a:cs typeface="Arial"/>
              <a:sym typeface="Arial"/>
            </a:endParaRPr>
          </a:p>
          <a:p>
            <a:pPr marL="609585" indent="-442372" algn="l">
              <a:spcBef>
                <a:spcPts val="0"/>
              </a:spcBef>
              <a:buClr>
                <a:srgbClr val="0070C0"/>
              </a:buClr>
              <a:buSzPct val="62500"/>
              <a:buFont typeface="Arial"/>
              <a:buChar char="●"/>
            </a:pPr>
            <a:r>
              <a:rPr lang="en" dirty="0">
                <a:solidFill>
                  <a:schemeClr val="bg1">
                    <a:lumMod val="50000"/>
                  </a:schemeClr>
                </a:solidFill>
                <a:latin typeface="Arial"/>
                <a:ea typeface="Arial"/>
                <a:cs typeface="Arial"/>
                <a:sym typeface="Arial"/>
              </a:rPr>
              <a:t>Practice active listening</a:t>
            </a:r>
            <a:endParaRPr dirty="0">
              <a:solidFill>
                <a:schemeClr val="bg1">
                  <a:lumMod val="50000"/>
                </a:schemeClr>
              </a:solidFill>
              <a:latin typeface="Arial"/>
              <a:ea typeface="Arial"/>
              <a:cs typeface="Arial"/>
              <a:sym typeface="Arial"/>
            </a:endParaRPr>
          </a:p>
          <a:p>
            <a:pPr marL="609585" indent="-442372" algn="l">
              <a:spcBef>
                <a:spcPts val="0"/>
              </a:spcBef>
              <a:buClr>
                <a:srgbClr val="0070C0"/>
              </a:buClr>
              <a:buSzPct val="62500"/>
              <a:buFont typeface="Arial"/>
              <a:buChar char="●"/>
            </a:pPr>
            <a:r>
              <a:rPr lang="en" dirty="0">
                <a:solidFill>
                  <a:schemeClr val="bg1">
                    <a:lumMod val="50000"/>
                  </a:schemeClr>
                </a:solidFill>
                <a:latin typeface="Arial"/>
                <a:ea typeface="Arial"/>
                <a:cs typeface="Arial"/>
                <a:sym typeface="Arial"/>
              </a:rPr>
              <a:t>Participate as individual </a:t>
            </a:r>
            <a:endParaRPr dirty="0">
              <a:solidFill>
                <a:schemeClr val="bg1">
                  <a:lumMod val="50000"/>
                </a:schemeClr>
              </a:solidFill>
              <a:latin typeface="Arial"/>
              <a:ea typeface="Arial"/>
              <a:cs typeface="Arial"/>
              <a:sym typeface="Arial"/>
            </a:endParaRPr>
          </a:p>
          <a:p>
            <a:pPr marL="609585" indent="-442372" algn="l">
              <a:spcBef>
                <a:spcPts val="0"/>
              </a:spcBef>
              <a:buClr>
                <a:srgbClr val="0070C0"/>
              </a:buClr>
              <a:buSzPct val="62500"/>
              <a:buFont typeface="Arial"/>
              <a:buChar char="●"/>
            </a:pPr>
            <a:r>
              <a:rPr lang="en" dirty="0">
                <a:solidFill>
                  <a:schemeClr val="bg1">
                    <a:lumMod val="50000"/>
                  </a:schemeClr>
                </a:solidFill>
                <a:latin typeface="Arial"/>
                <a:ea typeface="Arial"/>
                <a:cs typeface="Arial"/>
                <a:sym typeface="Arial"/>
              </a:rPr>
              <a:t>Take space, make space</a:t>
            </a:r>
            <a:endParaRPr dirty="0">
              <a:solidFill>
                <a:schemeClr val="bg1">
                  <a:lumMod val="50000"/>
                </a:schemeClr>
              </a:solidFill>
              <a:latin typeface="Arial"/>
              <a:ea typeface="Arial"/>
              <a:cs typeface="Arial"/>
              <a:sym typeface="Arial"/>
            </a:endParaRPr>
          </a:p>
          <a:p>
            <a:pPr marL="609585" indent="-442372" algn="l">
              <a:spcBef>
                <a:spcPts val="0"/>
              </a:spcBef>
              <a:buClr>
                <a:srgbClr val="0070C0"/>
              </a:buClr>
              <a:buSzPct val="62500"/>
              <a:buFont typeface="Arial"/>
              <a:buChar char="●"/>
            </a:pPr>
            <a:r>
              <a:rPr lang="en" dirty="0">
                <a:solidFill>
                  <a:schemeClr val="bg1">
                    <a:lumMod val="50000"/>
                  </a:schemeClr>
                </a:solidFill>
                <a:latin typeface="Arial"/>
                <a:ea typeface="Arial"/>
                <a:cs typeface="Arial"/>
                <a:sym typeface="Arial"/>
              </a:rPr>
              <a:t>Help define and own the outcomes</a:t>
            </a:r>
            <a:endParaRPr dirty="0">
              <a:solidFill>
                <a:schemeClr val="bg1">
                  <a:lumMod val="50000"/>
                </a:schemeClr>
              </a:solidFill>
              <a:latin typeface="Arial"/>
              <a:ea typeface="Arial"/>
              <a:cs typeface="Arial"/>
              <a:sym typeface="Arial"/>
            </a:endParaRPr>
          </a:p>
          <a:p>
            <a:pPr marL="609585" indent="-442372" algn="l">
              <a:spcBef>
                <a:spcPts val="0"/>
              </a:spcBef>
              <a:buClr>
                <a:srgbClr val="0070C0"/>
              </a:buClr>
              <a:buSzPct val="62500"/>
              <a:buFont typeface="Arial"/>
              <a:buChar char="●"/>
            </a:pPr>
            <a:r>
              <a:rPr lang="en" dirty="0">
                <a:solidFill>
                  <a:schemeClr val="bg1">
                    <a:lumMod val="50000"/>
                  </a:schemeClr>
                </a:solidFill>
                <a:latin typeface="Arial"/>
                <a:ea typeface="Arial"/>
                <a:cs typeface="Arial"/>
                <a:sym typeface="Arial"/>
              </a:rPr>
              <a:t>Use structured interventions in plenary- name tent</a:t>
            </a:r>
            <a:endParaRPr i="0" dirty="0">
              <a:solidFill>
                <a:schemeClr val="bg1">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1602574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875"/>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6EC0-2182-329E-C7E0-5D35C68B7C73}"/>
              </a:ext>
            </a:extLst>
          </p:cNvPr>
          <p:cNvSpPr>
            <a:spLocks noGrp="1"/>
          </p:cNvSpPr>
          <p:nvPr>
            <p:ph type="ctrTitle"/>
          </p:nvPr>
        </p:nvSpPr>
        <p:spPr>
          <a:xfrm>
            <a:off x="1524000" y="1631814"/>
            <a:ext cx="9144000" cy="2387600"/>
          </a:xfrm>
        </p:spPr>
        <p:txBody>
          <a:bodyPr>
            <a:normAutofit fontScale="90000"/>
          </a:bodyPr>
          <a:lstStyle/>
          <a:p>
            <a:r>
              <a:rPr lang="en-GB" sz="4400" dirty="0">
                <a:latin typeface="Helvetica" pitchFamily="2" charset="0"/>
              </a:rPr>
              <a:t>Co-Chairs’ Initial Summary: </a:t>
            </a:r>
            <a:br>
              <a:rPr lang="en-GB" dirty="0">
                <a:latin typeface="Helvetica" pitchFamily="2" charset="0"/>
              </a:rPr>
            </a:br>
            <a:br>
              <a:rPr lang="en-GB" dirty="0">
                <a:latin typeface="Helvetica" pitchFamily="2" charset="0"/>
              </a:rPr>
            </a:br>
            <a:r>
              <a:rPr lang="en-GB" dirty="0">
                <a:latin typeface="Helvetica" pitchFamily="2" charset="0"/>
              </a:rPr>
              <a:t>TFD Field Dialogue on Ecosystem Restoration</a:t>
            </a:r>
          </a:p>
        </p:txBody>
      </p:sp>
      <p:sp>
        <p:nvSpPr>
          <p:cNvPr id="3" name="Subtitle 2">
            <a:extLst>
              <a:ext uri="{FF2B5EF4-FFF2-40B4-BE49-F238E27FC236}">
                <a16:creationId xmlns:a16="http://schemas.microsoft.com/office/drawing/2014/main" id="{11CFC99A-B294-E311-AB1D-F96CFCFB13C8}"/>
              </a:ext>
            </a:extLst>
          </p:cNvPr>
          <p:cNvSpPr>
            <a:spLocks noGrp="1"/>
          </p:cNvSpPr>
          <p:nvPr>
            <p:ph type="subTitle" idx="1"/>
          </p:nvPr>
        </p:nvSpPr>
        <p:spPr>
          <a:xfrm>
            <a:off x="1524000" y="4233409"/>
            <a:ext cx="9144000" cy="2387599"/>
          </a:xfrm>
        </p:spPr>
        <p:txBody>
          <a:bodyPr>
            <a:normAutofit/>
          </a:bodyPr>
          <a:lstStyle/>
          <a:p>
            <a:endParaRPr lang="en-GB" dirty="0"/>
          </a:p>
          <a:p>
            <a:r>
              <a:rPr lang="en-GB" b="1" dirty="0">
                <a:latin typeface="Avenir Book" panose="02000503020000020003" pitchFamily="2" charset="0"/>
              </a:rPr>
              <a:t>The Forests Dialogue, Brazilian Forests Dialogue, and Bahia Forest Forum</a:t>
            </a:r>
          </a:p>
          <a:p>
            <a:endParaRPr lang="en-GB" b="1" dirty="0">
              <a:latin typeface="Avenir Book" panose="02000503020000020003" pitchFamily="2" charset="0"/>
            </a:endParaRPr>
          </a:p>
          <a:p>
            <a:r>
              <a:rPr lang="en-GB" b="1" dirty="0">
                <a:latin typeface="Avenir Book" panose="02000503020000020003" pitchFamily="2" charset="0"/>
              </a:rPr>
              <a:t>Bahia, Brazil 4-7 May 2026</a:t>
            </a:r>
          </a:p>
        </p:txBody>
      </p:sp>
      <p:pic>
        <p:nvPicPr>
          <p:cNvPr id="7" name="Picture 6" descr="A white card with a tree and text&#10;&#10;AI-generated content may be incorrect.">
            <a:extLst>
              <a:ext uri="{FF2B5EF4-FFF2-40B4-BE49-F238E27FC236}">
                <a16:creationId xmlns:a16="http://schemas.microsoft.com/office/drawing/2014/main" id="{C8E86D06-8B05-944E-A42D-78518844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89985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A019-A32B-60B8-DF0E-097B80F2188C}"/>
              </a:ext>
            </a:extLst>
          </p:cNvPr>
          <p:cNvSpPr>
            <a:spLocks noGrp="1"/>
          </p:cNvSpPr>
          <p:nvPr>
            <p:ph type="title"/>
          </p:nvPr>
        </p:nvSpPr>
        <p:spPr/>
        <p:txBody>
          <a:bodyPr/>
          <a:lstStyle/>
          <a:p>
            <a:r>
              <a:rPr lang="en-GB" dirty="0">
                <a:latin typeface="Helvetica" pitchFamily="2" charset="0"/>
              </a:rPr>
              <a:t>Reminder of Objectives</a:t>
            </a:r>
          </a:p>
        </p:txBody>
      </p:sp>
      <p:sp>
        <p:nvSpPr>
          <p:cNvPr id="3" name="Content Placeholder 2">
            <a:extLst>
              <a:ext uri="{FF2B5EF4-FFF2-40B4-BE49-F238E27FC236}">
                <a16:creationId xmlns:a16="http://schemas.microsoft.com/office/drawing/2014/main" id="{0FE1D173-D26B-6A1D-5AA5-BD288EC307C4}"/>
              </a:ext>
            </a:extLst>
          </p:cNvPr>
          <p:cNvSpPr>
            <a:spLocks noGrp="1"/>
          </p:cNvSpPr>
          <p:nvPr>
            <p:ph idx="1"/>
          </p:nvPr>
        </p:nvSpPr>
        <p:spPr>
          <a:xfrm>
            <a:off x="838200" y="1487999"/>
            <a:ext cx="10515600" cy="4744857"/>
          </a:xfrm>
        </p:spPr>
        <p:txBody>
          <a:bodyPr>
            <a:normAutofit/>
          </a:bodyPr>
          <a:lstStyle/>
          <a:p>
            <a:r>
              <a:rPr lang="en-GB" sz="3200" dirty="0">
                <a:latin typeface="Avenir Book" panose="02000503020000020003" pitchFamily="2" charset="0"/>
              </a:rPr>
              <a:t>Clarify ecosystem restoration needs and engage broad range of stakeholders in Bahia</a:t>
            </a:r>
          </a:p>
          <a:p>
            <a:r>
              <a:rPr lang="en-GB" sz="3200" dirty="0">
                <a:latin typeface="Avenir Book" panose="02000503020000020003" pitchFamily="2" charset="0"/>
              </a:rPr>
              <a:t>Understand how private sector can better support forest restoration and engagement</a:t>
            </a:r>
          </a:p>
          <a:p>
            <a:r>
              <a:rPr lang="en-GB" sz="3200" dirty="0">
                <a:latin typeface="Avenir Book" panose="02000503020000020003" pitchFamily="2" charset="0"/>
              </a:rPr>
              <a:t>Explore opportunities for collaboration: partnerships with communities, political support, policy clarity, finance, traditional rights recognition, inclusion of Indigenous Peoples (IPs) and women</a:t>
            </a:r>
          </a:p>
          <a:p>
            <a:r>
              <a:rPr lang="en-GB" sz="3200" dirty="0">
                <a:latin typeface="Avenir Book" panose="02000503020000020003" pitchFamily="2" charset="0"/>
              </a:rPr>
              <a:t>Examine key success factors and challenges in local context </a:t>
            </a:r>
          </a:p>
          <a:p>
            <a:endParaRPr lang="en-GB" dirty="0"/>
          </a:p>
        </p:txBody>
      </p:sp>
      <p:pic>
        <p:nvPicPr>
          <p:cNvPr id="16" name="Picture 15" descr="A white card with a tree and text&#10;&#10;AI-generated content may be incorrect.">
            <a:extLst>
              <a:ext uri="{FF2B5EF4-FFF2-40B4-BE49-F238E27FC236}">
                <a16:creationId xmlns:a16="http://schemas.microsoft.com/office/drawing/2014/main" id="{229258BA-63AE-721F-CFB7-8FF49BD70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10773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61F8-A2C8-8CF2-B27A-30839EAF8FCE}"/>
              </a:ext>
            </a:extLst>
          </p:cNvPr>
          <p:cNvSpPr>
            <a:spLocks noGrp="1"/>
          </p:cNvSpPr>
          <p:nvPr>
            <p:ph type="title"/>
          </p:nvPr>
        </p:nvSpPr>
        <p:spPr/>
        <p:txBody>
          <a:bodyPr/>
          <a:lstStyle/>
          <a:p>
            <a:r>
              <a:rPr lang="en-GB" dirty="0">
                <a:latin typeface="Helvetica" pitchFamily="2" charset="0"/>
              </a:rPr>
              <a:t>Identified ‘Fracture Lines’ </a:t>
            </a:r>
            <a:br>
              <a:rPr lang="en-GB" dirty="0">
                <a:latin typeface="Helvetica" pitchFamily="2" charset="0"/>
              </a:rPr>
            </a:br>
            <a:r>
              <a:rPr lang="en-GB" dirty="0">
                <a:solidFill>
                  <a:srgbClr val="FF0000"/>
                </a:solidFill>
                <a:latin typeface="Helvetica" pitchFamily="2" charset="0"/>
              </a:rPr>
              <a:t>(from Background Paper)</a:t>
            </a:r>
          </a:p>
        </p:txBody>
      </p:sp>
      <p:sp>
        <p:nvSpPr>
          <p:cNvPr id="3" name="Content Placeholder 2">
            <a:extLst>
              <a:ext uri="{FF2B5EF4-FFF2-40B4-BE49-F238E27FC236}">
                <a16:creationId xmlns:a16="http://schemas.microsoft.com/office/drawing/2014/main" id="{ADB5C579-6C8B-8FD0-A4E4-A90C8B5F97A0}"/>
              </a:ext>
            </a:extLst>
          </p:cNvPr>
          <p:cNvSpPr>
            <a:spLocks noGrp="1"/>
          </p:cNvSpPr>
          <p:nvPr>
            <p:ph idx="1"/>
          </p:nvPr>
        </p:nvSpPr>
        <p:spPr>
          <a:xfrm>
            <a:off x="838200" y="1825625"/>
            <a:ext cx="10515600" cy="4028025"/>
          </a:xfrm>
        </p:spPr>
        <p:txBody>
          <a:bodyPr>
            <a:normAutofit/>
          </a:bodyPr>
          <a:lstStyle/>
          <a:p>
            <a:endParaRPr lang="en-GB" dirty="0">
              <a:latin typeface="Avenir Book" panose="02000503020000020003" pitchFamily="2" charset="0"/>
            </a:endParaRPr>
          </a:p>
          <a:p>
            <a:r>
              <a:rPr lang="en-GB" dirty="0">
                <a:latin typeface="Avenir Book" panose="02000503020000020003" pitchFamily="2" charset="0"/>
              </a:rPr>
              <a:t>Ecosystem Restoration or Reforestation</a:t>
            </a:r>
          </a:p>
          <a:p>
            <a:r>
              <a:rPr lang="en-GB" dirty="0">
                <a:latin typeface="Avenir Book" panose="02000503020000020003" pitchFamily="2" charset="0"/>
              </a:rPr>
              <a:t>Promoting Restoration or Stopping Deforestation</a:t>
            </a:r>
          </a:p>
          <a:p>
            <a:r>
              <a:rPr lang="en-GB" dirty="0">
                <a:latin typeface="Avenir Book" panose="02000503020000020003" pitchFamily="2" charset="0"/>
              </a:rPr>
              <a:t>Controversies about Financial Systems</a:t>
            </a:r>
          </a:p>
          <a:p>
            <a:r>
              <a:rPr lang="en-GB" dirty="0">
                <a:latin typeface="Avenir Book" panose="02000503020000020003" pitchFamily="2" charset="0"/>
              </a:rPr>
              <a:t>Ensuring Benefits for Other Land Users</a:t>
            </a:r>
          </a:p>
          <a:p>
            <a:r>
              <a:rPr lang="en-GB" dirty="0">
                <a:latin typeface="Avenir Book" panose="02000503020000020003" pitchFamily="2" charset="0"/>
              </a:rPr>
              <a:t>Top-Down versus Bottom-Up Initiatives</a:t>
            </a:r>
          </a:p>
        </p:txBody>
      </p:sp>
      <p:pic>
        <p:nvPicPr>
          <p:cNvPr id="5" name="Picture 4" descr="A white card with a tree and text&#10;&#10;AI-generated content may be incorrect.">
            <a:extLst>
              <a:ext uri="{FF2B5EF4-FFF2-40B4-BE49-F238E27FC236}">
                <a16:creationId xmlns:a16="http://schemas.microsoft.com/office/drawing/2014/main" id="{223567C0-705C-7740-D2ED-9ADF97FCB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44476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8D38-A742-B213-AF01-47FFD76F52DC}"/>
              </a:ext>
            </a:extLst>
          </p:cNvPr>
          <p:cNvSpPr>
            <a:spLocks noGrp="1"/>
          </p:cNvSpPr>
          <p:nvPr>
            <p:ph type="title"/>
          </p:nvPr>
        </p:nvSpPr>
        <p:spPr/>
        <p:txBody>
          <a:bodyPr/>
          <a:lstStyle/>
          <a:p>
            <a:r>
              <a:rPr lang="en-GB" dirty="0">
                <a:latin typeface="Helvetica" pitchFamily="2" charset="0"/>
              </a:rPr>
              <a:t>Challenges and Opportunities</a:t>
            </a:r>
            <a:br>
              <a:rPr lang="en-GB" dirty="0">
                <a:latin typeface="Helvetica" pitchFamily="2" charset="0"/>
              </a:rPr>
            </a:br>
            <a:r>
              <a:rPr lang="en-GB" dirty="0">
                <a:solidFill>
                  <a:srgbClr val="FF0000"/>
                </a:solidFill>
                <a:latin typeface="Helvetica" pitchFamily="2" charset="0"/>
              </a:rPr>
              <a:t>(from Background Paper)</a:t>
            </a:r>
          </a:p>
        </p:txBody>
      </p:sp>
      <p:sp>
        <p:nvSpPr>
          <p:cNvPr id="3" name="Content Placeholder 2">
            <a:extLst>
              <a:ext uri="{FF2B5EF4-FFF2-40B4-BE49-F238E27FC236}">
                <a16:creationId xmlns:a16="http://schemas.microsoft.com/office/drawing/2014/main" id="{0F9D7653-2E03-8D5C-E0A4-8F84D7AF053E}"/>
              </a:ext>
            </a:extLst>
          </p:cNvPr>
          <p:cNvSpPr>
            <a:spLocks noGrp="1"/>
          </p:cNvSpPr>
          <p:nvPr>
            <p:ph idx="1"/>
          </p:nvPr>
        </p:nvSpPr>
        <p:spPr>
          <a:xfrm>
            <a:off x="838200" y="1901046"/>
            <a:ext cx="10515600" cy="4822063"/>
          </a:xfrm>
        </p:spPr>
        <p:txBody>
          <a:bodyPr>
            <a:normAutofit/>
          </a:bodyPr>
          <a:lstStyle/>
          <a:p>
            <a:r>
              <a:rPr lang="en-GB" dirty="0">
                <a:latin typeface="Avenir Book" panose="02000503020000020003" pitchFamily="2" charset="0"/>
              </a:rPr>
              <a:t>Pilot Projects to Landscape Scale: Tenure, Governance and Finance Challenges</a:t>
            </a:r>
          </a:p>
          <a:p>
            <a:r>
              <a:rPr lang="en-GB" dirty="0">
                <a:latin typeface="Avenir Book" panose="02000503020000020003" pitchFamily="2" charset="0"/>
              </a:rPr>
              <a:t>Private Lands and Atlantic Forests (AF) (90% AF on private lands)</a:t>
            </a:r>
          </a:p>
          <a:p>
            <a:r>
              <a:rPr lang="en-GB" dirty="0">
                <a:latin typeface="Avenir Book" panose="02000503020000020003" pitchFamily="2" charset="0"/>
              </a:rPr>
              <a:t>Pasture Land </a:t>
            </a:r>
            <a:r>
              <a:rPr lang="en-GB" dirty="0">
                <a:latin typeface="Avenir Book" panose="02000503020000020003" pitchFamily="2" charset="0"/>
                <a:sym typeface="Wingdings" pitchFamily="2" charset="2"/>
              </a:rPr>
              <a:t>to Pulpwood Plantation Pipeline</a:t>
            </a:r>
            <a:endParaRPr lang="en-GB" i="1" dirty="0">
              <a:latin typeface="Avenir Book" panose="02000503020000020003" pitchFamily="2" charset="0"/>
            </a:endParaRPr>
          </a:p>
          <a:p>
            <a:r>
              <a:rPr lang="en-GB" dirty="0">
                <a:latin typeface="Avenir Book" panose="02000503020000020003" pitchFamily="2" charset="0"/>
              </a:rPr>
              <a:t>Forest Code: Permanent Preservation Areas (PPA) and Legal Reserves</a:t>
            </a:r>
            <a:endParaRPr lang="en-GB" i="1" dirty="0">
              <a:latin typeface="Avenir Book" panose="02000503020000020003" pitchFamily="2" charset="0"/>
            </a:endParaRPr>
          </a:p>
          <a:p>
            <a:r>
              <a:rPr lang="en-GB" dirty="0">
                <a:latin typeface="Avenir Book" panose="02000503020000020003" pitchFamily="2" charset="0"/>
              </a:rPr>
              <a:t>Agroforestry and </a:t>
            </a:r>
            <a:r>
              <a:rPr lang="en-GB" i="1" dirty="0" err="1">
                <a:latin typeface="Avenir Book" panose="02000503020000020003" pitchFamily="2" charset="0"/>
              </a:rPr>
              <a:t>Cabruca</a:t>
            </a:r>
            <a:r>
              <a:rPr lang="en-GB" dirty="0">
                <a:latin typeface="Avenir Book" panose="02000503020000020003" pitchFamily="2" charset="0"/>
              </a:rPr>
              <a:t> System</a:t>
            </a:r>
          </a:p>
          <a:p>
            <a:r>
              <a:rPr lang="en-GB" dirty="0">
                <a:latin typeface="Avenir Book" panose="02000503020000020003" pitchFamily="2" charset="0"/>
              </a:rPr>
              <a:t>Government Policies Impact on Finance Mechanics (e.g. Payment for Ecosystem Services or PES)  </a:t>
            </a:r>
          </a:p>
        </p:txBody>
      </p:sp>
      <p:pic>
        <p:nvPicPr>
          <p:cNvPr id="5" name="Picture 4" descr="A white card with a tree and text&#10;&#10;AI-generated content may be incorrect.">
            <a:extLst>
              <a:ext uri="{FF2B5EF4-FFF2-40B4-BE49-F238E27FC236}">
                <a16:creationId xmlns:a16="http://schemas.microsoft.com/office/drawing/2014/main" id="{2D71C67E-600D-826F-0BAF-43875F0AE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584482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841B-5873-CD3F-72FF-96B964CB01AB}"/>
              </a:ext>
            </a:extLst>
          </p:cNvPr>
          <p:cNvSpPr>
            <a:spLocks noGrp="1"/>
          </p:cNvSpPr>
          <p:nvPr>
            <p:ph type="title"/>
          </p:nvPr>
        </p:nvSpPr>
        <p:spPr/>
        <p:txBody>
          <a:bodyPr/>
          <a:lstStyle/>
          <a:p>
            <a:r>
              <a:rPr lang="en-GB" dirty="0"/>
              <a:t>Social Considerations</a:t>
            </a:r>
            <a:br>
              <a:rPr lang="en-GB" dirty="0"/>
            </a:br>
            <a:r>
              <a:rPr lang="en-GB" dirty="0">
                <a:solidFill>
                  <a:srgbClr val="FF0000"/>
                </a:solidFill>
              </a:rPr>
              <a:t>(from Background Paper)</a:t>
            </a:r>
          </a:p>
        </p:txBody>
      </p:sp>
      <p:sp>
        <p:nvSpPr>
          <p:cNvPr id="3" name="Content Placeholder 2">
            <a:extLst>
              <a:ext uri="{FF2B5EF4-FFF2-40B4-BE49-F238E27FC236}">
                <a16:creationId xmlns:a16="http://schemas.microsoft.com/office/drawing/2014/main" id="{9BAC95C2-A048-D473-1C67-B7EEFAD7CF03}"/>
              </a:ext>
            </a:extLst>
          </p:cNvPr>
          <p:cNvSpPr>
            <a:spLocks noGrp="1"/>
          </p:cNvSpPr>
          <p:nvPr>
            <p:ph idx="1"/>
          </p:nvPr>
        </p:nvSpPr>
        <p:spPr>
          <a:xfrm>
            <a:off x="318052" y="2129246"/>
            <a:ext cx="6840395" cy="3848487"/>
          </a:xfrm>
        </p:spPr>
        <p:txBody>
          <a:bodyPr>
            <a:noAutofit/>
          </a:bodyPr>
          <a:lstStyle/>
          <a:p>
            <a:pPr marL="0" indent="0" algn="ctr">
              <a:buNone/>
            </a:pPr>
            <a:r>
              <a:rPr lang="en-US" sz="2700" b="1" dirty="0">
                <a:latin typeface="Avenir Book" panose="02000503020000020003" pitchFamily="2" charset="0"/>
              </a:rPr>
              <a:t>“Successful ecosystem restoration depends fundamentally on effective collaboration among diverse stakeholders. These include scientists, policymakers, non-governmental organizations, the private sector, indigenous peoples, and local communities, as well as elders, religious leaders, women, and youth, whose knowledge systems and social roles are increasingly recognized as essential for long term success.” </a:t>
            </a:r>
            <a:endParaRPr lang="en-GB" sz="2700" b="1" dirty="0">
              <a:latin typeface="Avenir Book" panose="02000503020000020003" pitchFamily="2" charset="0"/>
            </a:endParaRPr>
          </a:p>
        </p:txBody>
      </p:sp>
      <p:pic>
        <p:nvPicPr>
          <p:cNvPr id="5" name="Picture 4" descr="A white card with a tree and text&#10;&#10;AI-generated content may be incorrect.">
            <a:extLst>
              <a:ext uri="{FF2B5EF4-FFF2-40B4-BE49-F238E27FC236}">
                <a16:creationId xmlns:a16="http://schemas.microsoft.com/office/drawing/2014/main" id="{A50DEA97-18CB-63C2-8A3B-F2F75379B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410" y="5977733"/>
            <a:ext cx="2263444" cy="745376"/>
          </a:xfrm>
          <a:prstGeom prst="rect">
            <a:avLst/>
          </a:prstGeom>
        </p:spPr>
      </p:pic>
    </p:spTree>
    <p:extLst>
      <p:ext uri="{BB962C8B-B14F-4D97-AF65-F5344CB8AC3E}">
        <p14:creationId xmlns:p14="http://schemas.microsoft.com/office/powerpoint/2010/main" val="2094929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292</TotalTime>
  <Words>1962</Words>
  <Application>Microsoft Macintosh PowerPoint</Application>
  <PresentationFormat>Widescreen</PresentationFormat>
  <Paragraphs>181</Paragraphs>
  <Slides>21</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Aptos</vt:lpstr>
      <vt:lpstr>Aptos Display</vt:lpstr>
      <vt:lpstr>Arial</vt:lpstr>
      <vt:lpstr>Avenir Book</vt:lpstr>
      <vt:lpstr>Calibri</vt:lpstr>
      <vt:lpstr>Franklin Gothic</vt:lpstr>
      <vt:lpstr>Gill Sans</vt:lpstr>
      <vt:lpstr>Helvetica</vt:lpstr>
      <vt:lpstr>Libre Franklin Medium</vt:lpstr>
      <vt:lpstr>Sorts Mill Goudy</vt:lpstr>
      <vt:lpstr>Office Theme</vt:lpstr>
      <vt:lpstr>PowerPoint Presentation</vt:lpstr>
      <vt:lpstr>Maurem Alves Klabin</vt:lpstr>
      <vt:lpstr>PowerPoint Presentation</vt:lpstr>
      <vt:lpstr>PowerPoint Presentation</vt:lpstr>
      <vt:lpstr>Co-Chairs’ Initial Summary:   TFD Field Dialogue on Ecosystem Restoration</vt:lpstr>
      <vt:lpstr>Reminder of Objectives</vt:lpstr>
      <vt:lpstr>Identified ‘Fracture Lines’  (from Background Paper)</vt:lpstr>
      <vt:lpstr>Challenges and Opportunities (from Background Paper)</vt:lpstr>
      <vt:lpstr>Social Considerations (from Background Paper)</vt:lpstr>
      <vt:lpstr>History of Land Conflicts in the Landscape</vt:lpstr>
      <vt:lpstr>Governance Challenge for Bottom-Up Restoration</vt:lpstr>
      <vt:lpstr>Site #1: Fabio Santos Pre-Settlement</vt:lpstr>
      <vt:lpstr>Site #1: Fabio Santos Pre-Settlement (Cont.)</vt:lpstr>
      <vt:lpstr>Site #2: Suzano Restoration</vt:lpstr>
      <vt:lpstr>Site #3: Pau Brasil National Park</vt:lpstr>
      <vt:lpstr>Site #3: Pau Brasil National Park (Cont.)</vt:lpstr>
      <vt:lpstr>Site #4: Symbiosis </vt:lpstr>
      <vt:lpstr>Site #4: Symbiosis (cont.)</vt:lpstr>
      <vt:lpstr>The Monitoring Challenge</vt:lpstr>
      <vt:lpstr>Further Reflections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Co-Chairs’ Summary from  TFD Field Dialogue on Ecosystem Restoration</dc:title>
  <dc:creator>Marcus Colchester</dc:creator>
  <cp:lastModifiedBy>Torres, Logan</cp:lastModifiedBy>
  <cp:revision>15</cp:revision>
  <dcterms:created xsi:type="dcterms:W3CDTF">2026-05-04T16:55:43Z</dcterms:created>
  <dcterms:modified xsi:type="dcterms:W3CDTF">2026-06-15T13:51:06Z</dcterms:modified>
</cp:coreProperties>
</file>