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59" r:id="rId6"/>
    <p:sldId id="260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7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5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3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2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6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6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3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8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8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9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E3A59-240C-F345-8AF4-E8042AE0F4F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1039C-DAE6-DD45-920E-C89365A7C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0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James </a:t>
            </a:r>
            <a:r>
              <a:rPr lang="en-US" dirty="0" err="1"/>
              <a:t>Bamptom</a:t>
            </a:r>
            <a:endParaRPr lang="en-US" dirty="0"/>
          </a:p>
          <a:p>
            <a:r>
              <a:rPr lang="en-US" dirty="0"/>
              <a:t>Robson </a:t>
            </a:r>
            <a:r>
              <a:rPr lang="en-US" dirty="0" err="1"/>
              <a:t>Avi</a:t>
            </a:r>
            <a:endParaRPr lang="en-US" dirty="0"/>
          </a:p>
          <a:p>
            <a:r>
              <a:rPr lang="en-US" dirty="0"/>
              <a:t>Miguel </a:t>
            </a:r>
            <a:r>
              <a:rPr lang="en-US" dirty="0" err="1"/>
              <a:t>Moraes</a:t>
            </a:r>
            <a:endParaRPr lang="en-US" dirty="0"/>
          </a:p>
          <a:p>
            <a:r>
              <a:rPr lang="en-US" dirty="0"/>
              <a:t>Mauricio </a:t>
            </a:r>
            <a:r>
              <a:rPr lang="en-US" dirty="0" err="1"/>
              <a:t>Talebi</a:t>
            </a:r>
            <a:endParaRPr lang="en-US" dirty="0"/>
          </a:p>
          <a:p>
            <a:r>
              <a:rPr lang="en-US" dirty="0"/>
              <a:t>Gary Dunning</a:t>
            </a:r>
          </a:p>
          <a:p>
            <a:r>
              <a:rPr lang="en-US" dirty="0"/>
              <a:t>Amity Doolittle</a:t>
            </a:r>
          </a:p>
          <a:p>
            <a:r>
              <a:rPr lang="en-US" dirty="0" err="1"/>
              <a:t>Ivone</a:t>
            </a:r>
            <a:r>
              <a:rPr lang="en-US" dirty="0"/>
              <a:t> </a:t>
            </a:r>
            <a:r>
              <a:rPr lang="en-US" dirty="0" err="1"/>
              <a:t>Namikawa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0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51467" y="2125133"/>
            <a:ext cx="6400800" cy="1752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Question 1: </a:t>
            </a:r>
            <a:r>
              <a:rPr lang="en-US" b="1" dirty="0" smtClean="0"/>
              <a:t>What key factors influence practice across the landscape?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4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keep scale in mind.  The impact of factors (economics, politics, social issues) varies depending on scale </a:t>
            </a:r>
            <a:r>
              <a:rPr lang="en-US" dirty="0"/>
              <a:t>o</a:t>
            </a:r>
            <a:r>
              <a:rPr lang="en-US" dirty="0" smtClean="0"/>
              <a:t>f inquiry—even within the local or regional level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Landowners or household </a:t>
            </a:r>
          </a:p>
          <a:p>
            <a:pPr lvl="1"/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Municipality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5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Social/Cultural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Media has a big role </a:t>
            </a:r>
          </a:p>
          <a:p>
            <a:pPr lvl="1"/>
            <a:r>
              <a:rPr lang="en-US" dirty="0" smtClean="0"/>
              <a:t>when media discusses </a:t>
            </a:r>
            <a:r>
              <a:rPr lang="en-US" dirty="0"/>
              <a:t>environmental issues, it is always about </a:t>
            </a:r>
            <a:r>
              <a:rPr lang="en-US" dirty="0" smtClean="0"/>
              <a:t>Amazonia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don’t have examples of what is happening in this region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ultural notions of what is appropriate way to manage your garden</a:t>
            </a:r>
          </a:p>
          <a:p>
            <a:pPr lvl="1"/>
            <a:r>
              <a:rPr lang="en-US" dirty="0" smtClean="0"/>
              <a:t>Natural landscape is seen as unproductive, untidy,  European immigrants want to see the landscape look like the clean and well maintained forests of Europe</a:t>
            </a:r>
          </a:p>
          <a:p>
            <a:endParaRPr lang="en-US" dirty="0"/>
          </a:p>
          <a:p>
            <a:r>
              <a:rPr lang="en-US" dirty="0" smtClean="0"/>
              <a:t>Succession—concern over youth outmigration </a:t>
            </a:r>
          </a:p>
          <a:p>
            <a:endParaRPr lang="en-US" dirty="0" smtClean="0"/>
          </a:p>
          <a:p>
            <a:r>
              <a:rPr lang="en-US" dirty="0" smtClean="0"/>
              <a:t>Environmental 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0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Economic/Markets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Pressures on smallholders comes from those who are buying the products  </a:t>
            </a:r>
          </a:p>
          <a:p>
            <a:endParaRPr lang="en-US" dirty="0"/>
          </a:p>
          <a:p>
            <a:r>
              <a:rPr lang="en-US" dirty="0" smtClean="0"/>
              <a:t>Big buyers can influence what is happening on properties by refusing to buy from producers who are not in compliance to CAR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Commodity prices</a:t>
            </a:r>
          </a:p>
          <a:p>
            <a:endParaRPr lang="en-US" dirty="0" smtClean="0"/>
          </a:p>
          <a:p>
            <a:r>
              <a:rPr lang="en-US" dirty="0" smtClean="0"/>
              <a:t>Access of smallholder to funding—lack of compliance to CAR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1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Governmental organizations </a:t>
            </a:r>
            <a:r>
              <a:rPr lang="en-US" dirty="0" smtClean="0"/>
              <a:t>and their </a:t>
            </a:r>
            <a:r>
              <a:rPr lang="en-US" dirty="0"/>
              <a:t>policies </a:t>
            </a:r>
            <a:r>
              <a:rPr lang="en-US" dirty="0" smtClean="0"/>
              <a:t>influence landscape and landscape </a:t>
            </a:r>
          </a:p>
          <a:p>
            <a:endParaRPr lang="en-US" dirty="0" smtClean="0"/>
          </a:p>
          <a:p>
            <a:r>
              <a:rPr lang="en-US" dirty="0" smtClean="0"/>
              <a:t>Foster a </a:t>
            </a:r>
            <a:r>
              <a:rPr lang="en-US" dirty="0" smtClean="0"/>
              <a:t>more integrative approach to planning and interventions in </a:t>
            </a:r>
            <a:r>
              <a:rPr lang="en-US" dirty="0" smtClean="0"/>
              <a:t>order to reach landscape level objectives </a:t>
            </a:r>
          </a:p>
          <a:p>
            <a:pPr lvl="1"/>
            <a:r>
              <a:rPr lang="en-US" dirty="0" smtClean="0"/>
              <a:t>Avoid narrowly defined goals</a:t>
            </a:r>
          </a:p>
          <a:p>
            <a:pPr lvl="1"/>
            <a:r>
              <a:rPr lang="en-US" dirty="0" smtClean="0"/>
              <a:t>Avoid segmented, </a:t>
            </a:r>
            <a:r>
              <a:rPr lang="en-US" dirty="0" err="1" smtClean="0"/>
              <a:t>sectoral</a:t>
            </a:r>
            <a:r>
              <a:rPr lang="en-US" dirty="0" smtClean="0"/>
              <a:t> focus on one issue at a time</a:t>
            </a:r>
          </a:p>
          <a:p>
            <a:pPr lvl="1"/>
            <a:r>
              <a:rPr lang="en-US" dirty="0" smtClean="0"/>
              <a:t>Can we consider the linkages between sectors in planning and intervention  Larger political pressures, perhaps external to region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Ruralists</a:t>
            </a:r>
            <a:r>
              <a:rPr lang="en-US" dirty="0" smtClean="0"/>
              <a:t>, large land holders,  refusing to register in order to pressure postponing </a:t>
            </a:r>
            <a:r>
              <a:rPr lang="en-US" dirty="0"/>
              <a:t>the </a:t>
            </a:r>
            <a:r>
              <a:rPr lang="en-US" dirty="0" smtClean="0"/>
              <a:t>CAR-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Importance of understanding ecosystem services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Soil </a:t>
            </a:r>
          </a:p>
          <a:p>
            <a:pPr lvl="1"/>
            <a:r>
              <a:rPr lang="en-US" dirty="0" smtClean="0"/>
              <a:t>Should a wider focus on other ecosystem services be fostered?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Important relationship between agricultural practices, human health and ecosystem health</a:t>
            </a:r>
          </a:p>
          <a:p>
            <a:pPr lvl="1"/>
            <a:r>
              <a:rPr lang="en-US" dirty="0" smtClean="0"/>
              <a:t>Contagious diseases</a:t>
            </a:r>
          </a:p>
          <a:p>
            <a:pPr lvl="1"/>
            <a:r>
              <a:rPr lang="en-US" dirty="0" smtClean="0"/>
              <a:t>Over use of pesticides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 there c</a:t>
            </a:r>
            <a:r>
              <a:rPr lang="en-US" dirty="0" smtClean="0"/>
              <a:t>oncerns over whether restoring the landscape will attract animals such as puma?</a:t>
            </a:r>
          </a:p>
          <a:p>
            <a:pPr lvl="1"/>
            <a:r>
              <a:rPr lang="en-US" dirty="0" smtClean="0"/>
              <a:t>Attacking domestic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1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/>
          <a:p>
            <a:r>
              <a:rPr lang="en-US" b="1" dirty="0" smtClean="0"/>
              <a:t>Question 2: Who </a:t>
            </a:r>
            <a:r>
              <a:rPr lang="en-US" b="1" dirty="0"/>
              <a:t>needs to be engaged in the process of change?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2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57874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Public, governmental </a:t>
            </a:r>
          </a:p>
          <a:p>
            <a:pPr lvl="1"/>
            <a:r>
              <a:rPr lang="en-US" dirty="0" smtClean="0"/>
              <a:t>Environmental governance</a:t>
            </a:r>
          </a:p>
          <a:p>
            <a:pPr lvl="2"/>
            <a:r>
              <a:rPr lang="en-US" dirty="0" smtClean="0"/>
              <a:t>Minster of Environment</a:t>
            </a:r>
          </a:p>
          <a:p>
            <a:pPr lvl="2"/>
            <a:r>
              <a:rPr lang="en-US" dirty="0" smtClean="0"/>
              <a:t>State agency of the environment</a:t>
            </a:r>
          </a:p>
          <a:p>
            <a:pPr lvl="2"/>
            <a:r>
              <a:rPr lang="en-US" dirty="0" smtClean="0"/>
              <a:t>Municipal agency of environment </a:t>
            </a:r>
          </a:p>
          <a:p>
            <a:pPr lvl="1"/>
            <a:r>
              <a:rPr lang="en-US" dirty="0" smtClean="0"/>
              <a:t>Extension agents and  technical assistance</a:t>
            </a:r>
          </a:p>
          <a:p>
            <a:pPr lvl="1"/>
            <a:r>
              <a:rPr lang="en-US" dirty="0" smtClean="0"/>
              <a:t>Association of Municipalities </a:t>
            </a:r>
          </a:p>
          <a:p>
            <a:pPr lvl="1"/>
            <a:r>
              <a:rPr lang="en-US" dirty="0" smtClean="0"/>
              <a:t>Municipal Secretary of Education—policy level</a:t>
            </a:r>
          </a:p>
          <a:p>
            <a:pPr lvl="2"/>
            <a:r>
              <a:rPr lang="en-US" dirty="0" smtClean="0"/>
              <a:t>Teachers </a:t>
            </a:r>
          </a:p>
          <a:p>
            <a:pPr lvl="2"/>
            <a:r>
              <a:rPr lang="en-US" dirty="0" smtClean="0"/>
              <a:t>Schools—community/social  level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Civil Society</a:t>
            </a:r>
          </a:p>
          <a:p>
            <a:pPr lvl="1"/>
            <a:r>
              <a:rPr lang="en-US" dirty="0" smtClean="0"/>
              <a:t>NGO</a:t>
            </a:r>
          </a:p>
          <a:p>
            <a:pPr lvl="1"/>
            <a:r>
              <a:rPr lang="en-US" dirty="0" smtClean="0"/>
              <a:t>Farmers </a:t>
            </a:r>
          </a:p>
          <a:p>
            <a:pPr lvl="1"/>
            <a:r>
              <a:rPr lang="en-US" dirty="0" smtClean="0"/>
              <a:t>Community members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Corporate, private</a:t>
            </a:r>
          </a:p>
          <a:p>
            <a:pPr lvl="1"/>
            <a:r>
              <a:rPr lang="en-US" dirty="0" smtClean="0"/>
              <a:t>Producers associations </a:t>
            </a:r>
          </a:p>
          <a:p>
            <a:pPr lvl="1"/>
            <a:r>
              <a:rPr lang="en-US" dirty="0" smtClean="0"/>
              <a:t>Different actors along the supply-production chain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Who is holding out?: who can we better engage those who are holding out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375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410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Group 2</vt:lpstr>
      <vt:lpstr>PowerPoint Presentation</vt:lpstr>
      <vt:lpstr>Scale </vt:lpstr>
      <vt:lpstr>Social/Cultural  </vt:lpstr>
      <vt:lpstr>Economic/Markets</vt:lpstr>
      <vt:lpstr>Political</vt:lpstr>
      <vt:lpstr>Environmental concerns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</dc:title>
  <dc:creator>Doolittle, Amity</dc:creator>
  <cp:lastModifiedBy>Doolittle, Amity</cp:lastModifiedBy>
  <cp:revision>6</cp:revision>
  <dcterms:created xsi:type="dcterms:W3CDTF">2016-04-27T14:19:03Z</dcterms:created>
  <dcterms:modified xsi:type="dcterms:W3CDTF">2016-04-27T15:13:43Z</dcterms:modified>
</cp:coreProperties>
</file>