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59" r:id="rId3"/>
    <p:sldId id="263" r:id="rId4"/>
    <p:sldId id="282" r:id="rId5"/>
    <p:sldId id="283" r:id="rId6"/>
    <p:sldId id="284" r:id="rId7"/>
    <p:sldId id="273" r:id="rId8"/>
    <p:sldId id="281" r:id="rId9"/>
    <p:sldId id="274" r:id="rId10"/>
    <p:sldId id="287" r:id="rId11"/>
    <p:sldId id="275" r:id="rId12"/>
    <p:sldId id="285" r:id="rId13"/>
    <p:sldId id="276" r:id="rId14"/>
    <p:sldId id="269" r:id="rId15"/>
    <p:sldId id="272" r:id="rId16"/>
    <p:sldId id="270" r:id="rId17"/>
    <p:sldId id="288" r:id="rId18"/>
    <p:sldId id="289" r:id="rId19"/>
    <p:sldId id="290" r:id="rId20"/>
    <p:sldId id="291" r:id="rId21"/>
    <p:sldId id="292" r:id="rId22"/>
    <p:sldId id="29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B07"/>
    <a:srgbClr val="00C6BB"/>
    <a:srgbClr val="46FF8C"/>
    <a:srgbClr val="FF555D"/>
    <a:srgbClr val="FF5662"/>
    <a:srgbClr val="FFFFFF"/>
    <a:srgbClr val="FFE7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564"/>
    <p:restoredTop sz="72909" autoAdjust="0"/>
  </p:normalViewPr>
  <p:slideViewPr>
    <p:cSldViewPr snapToGrid="0" snapToObjects="1">
      <p:cViewPr varScale="1">
        <p:scale>
          <a:sx n="66" d="100"/>
          <a:sy n="66" d="100"/>
        </p:scale>
        <p:origin x="6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30"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853001751589"/>
          <c:y val="0.0562610221463842"/>
          <c:w val="0.327456091266256"/>
          <c:h val="0.933509701099728"/>
        </c:manualLayout>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0979-4619-AB52-431ABBF15881}"/>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0979-4619-AB52-431ABBF15881}"/>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0979-4619-AB52-431ABBF15881}"/>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0979-4619-AB52-431ABBF1588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Sheet1!$A$2:$A$5</c:f>
              <c:strCache>
                <c:ptCount val="4"/>
                <c:pt idx="0">
                  <c:v>NGO/CSO</c:v>
                </c:pt>
                <c:pt idx="1">
                  <c:v>Community Members</c:v>
                </c:pt>
                <c:pt idx="2">
                  <c:v>Business</c:v>
                </c:pt>
                <c:pt idx="3">
                  <c:v>Government </c:v>
                </c:pt>
              </c:strCache>
            </c:strRef>
          </c:cat>
          <c:val>
            <c:numRef>
              <c:f>Sheet1!$B$2:$B$5</c:f>
              <c:numCache>
                <c:formatCode>0%</c:formatCode>
                <c:ptCount val="4"/>
                <c:pt idx="0">
                  <c:v>0.54</c:v>
                </c:pt>
                <c:pt idx="1">
                  <c:v>0.05</c:v>
                </c:pt>
                <c:pt idx="2">
                  <c:v>0.14</c:v>
                </c:pt>
                <c:pt idx="3">
                  <c:v>0.27</c:v>
                </c:pt>
              </c:numCache>
            </c:numRef>
          </c:val>
          <c:extLst xmlns:c16r2="http://schemas.microsoft.com/office/drawing/2015/06/chart">
            <c:ext xmlns:c16="http://schemas.microsoft.com/office/drawing/2014/chart" uri="{C3380CC4-5D6E-409C-BE32-E72D297353CC}">
              <c16:uniqueId val="{00000008-0979-4619-AB52-431ABBF1588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7740519378238"/>
          <c:y val="0.313171522821154"/>
          <c:w val="0.289789018225966"/>
          <c:h val="0.63194619239336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dirty="0"/>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0674579232283465"/>
          <c:y val="0.0659305077708271"/>
          <c:w val="0.468898183877096"/>
          <c:h val="0.874363108045134"/>
        </c:manualLayout>
      </c:layout>
      <c:pieChart>
        <c:varyColors val="1"/>
        <c:ser>
          <c:idx val="0"/>
          <c:order val="0"/>
          <c:tx>
            <c:strRef>
              <c:f>Sheet1!$B$1</c:f>
              <c:strCache>
                <c:ptCount val="1"/>
                <c:pt idx="0">
                  <c:v>43% response rate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791D-4527-8799-95C35510A3BA}"/>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791D-4527-8799-95C35510A3BA}"/>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791D-4527-8799-95C35510A3BA}"/>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791D-4527-8799-95C35510A3BA}"/>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791D-4527-8799-95C35510A3BA}"/>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Sheet1!$A$2:$A$6</c:f>
              <c:strCache>
                <c:ptCount val="5"/>
                <c:pt idx="0">
                  <c:v>NGO/CSO</c:v>
                </c:pt>
                <c:pt idx="1">
                  <c:v>Business</c:v>
                </c:pt>
                <c:pt idx="2">
                  <c:v>Community Member</c:v>
                </c:pt>
                <c:pt idx="3">
                  <c:v>Government</c:v>
                </c:pt>
                <c:pt idx="4">
                  <c:v>Other</c:v>
                </c:pt>
              </c:strCache>
            </c:strRef>
          </c:cat>
          <c:val>
            <c:numRef>
              <c:f>Sheet1!$B$2:$B$6</c:f>
              <c:numCache>
                <c:formatCode>0%</c:formatCode>
                <c:ptCount val="5"/>
                <c:pt idx="0">
                  <c:v>0.32</c:v>
                </c:pt>
                <c:pt idx="1">
                  <c:v>0.25</c:v>
                </c:pt>
                <c:pt idx="2">
                  <c:v>0.06</c:v>
                </c:pt>
                <c:pt idx="3">
                  <c:v>0.31</c:v>
                </c:pt>
                <c:pt idx="4">
                  <c:v>0.06</c:v>
                </c:pt>
              </c:numCache>
            </c:numRef>
          </c:val>
          <c:extLst xmlns:c16r2="http://schemas.microsoft.com/office/drawing/2015/06/chart">
            <c:ext xmlns:c16="http://schemas.microsoft.com/office/drawing/2014/chart" uri="{C3380CC4-5D6E-409C-BE32-E72D297353CC}">
              <c16:uniqueId val="{0000000A-791D-4527-8799-95C35510A3B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5449967191601"/>
          <c:y val="0.190697680974633"/>
          <c:w val="0.266308891076115"/>
          <c:h val="0.61042323028478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598589238845"/>
          <c:y val="0.0777599701017131"/>
          <c:w val="0.410702919947506"/>
          <c:h val="0.887180304922883"/>
        </c:manualLayout>
      </c:layout>
      <c:pieChart>
        <c:varyColors val="1"/>
        <c:ser>
          <c:idx val="0"/>
          <c:order val="0"/>
          <c:tx>
            <c:strRef>
              <c:f>Sheet1!$B$1</c:f>
              <c:strCache>
                <c:ptCount val="1"/>
                <c:pt idx="0">
                  <c:v>Feel the platform is representative of stakeholders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7513-440A-A1EF-DED1FBEF4648}"/>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7513-440A-A1EF-DED1FBEF4648}"/>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7513-440A-A1EF-DED1FBEF4648}"/>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7513-440A-A1EF-DED1FBEF4648}"/>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7513-440A-A1EF-DED1FBEF4648}"/>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Sheet1!$A$2:$A$6</c:f>
              <c:strCache>
                <c:ptCount val="5"/>
                <c:pt idx="0">
                  <c:v>Strongly disagree</c:v>
                </c:pt>
                <c:pt idx="1">
                  <c:v>Disagree</c:v>
                </c:pt>
                <c:pt idx="2">
                  <c:v>Neutral</c:v>
                </c:pt>
                <c:pt idx="3">
                  <c:v>Agree</c:v>
                </c:pt>
                <c:pt idx="4">
                  <c:v>Stongly agree</c:v>
                </c:pt>
              </c:strCache>
            </c:strRef>
          </c:cat>
          <c:val>
            <c:numRef>
              <c:f>Sheet1!$B$2:$B$6</c:f>
              <c:numCache>
                <c:formatCode>0%</c:formatCode>
                <c:ptCount val="5"/>
                <c:pt idx="0">
                  <c:v>0.03</c:v>
                </c:pt>
                <c:pt idx="1">
                  <c:v>0.24</c:v>
                </c:pt>
                <c:pt idx="2">
                  <c:v>0.29</c:v>
                </c:pt>
                <c:pt idx="3">
                  <c:v>0.26</c:v>
                </c:pt>
                <c:pt idx="4">
                  <c:v>0.18</c:v>
                </c:pt>
              </c:numCache>
            </c:numRef>
          </c:val>
          <c:extLst xmlns:c16r2="http://schemas.microsoft.com/office/drawing/2015/06/chart">
            <c:ext xmlns:c16="http://schemas.microsoft.com/office/drawing/2014/chart" uri="{C3380CC4-5D6E-409C-BE32-E72D297353CC}">
              <c16:uniqueId val="{0000000A-7513-440A-A1EF-DED1FBEF464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07581528871391"/>
          <c:y val="0.20735358474854"/>
          <c:w val="0.188450951443569"/>
          <c:h val="0.59484359635368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803395669291"/>
          <c:y val="0.0656565656565657"/>
          <c:w val="0.370833333333333"/>
          <c:h val="0.898989898989899"/>
        </c:manualLayout>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2CA9-4A0B-AE74-9C437B19C023}"/>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2CA9-4A0B-AE74-9C437B19C023}"/>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2CA9-4A0B-AE74-9C437B19C023}"/>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2CA9-4A0B-AE74-9C437B19C023}"/>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2CA9-4A0B-AE74-9C437B19C02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Sheet1!$A$2:$A$6</c:f>
              <c:strCache>
                <c:ptCount val="5"/>
                <c:pt idx="0">
                  <c:v>Strongly disagree</c:v>
                </c:pt>
                <c:pt idx="1">
                  <c:v>Disagree</c:v>
                </c:pt>
                <c:pt idx="2">
                  <c:v>Neutral</c:v>
                </c:pt>
                <c:pt idx="3">
                  <c:v>Agree </c:v>
                </c:pt>
                <c:pt idx="4">
                  <c:v>Strongly Agree </c:v>
                </c:pt>
              </c:strCache>
            </c:strRef>
          </c:cat>
          <c:val>
            <c:numRef>
              <c:f>Sheet1!$B$2:$B$6</c:f>
              <c:numCache>
                <c:formatCode>0%</c:formatCode>
                <c:ptCount val="5"/>
                <c:pt idx="1">
                  <c:v>0.09</c:v>
                </c:pt>
                <c:pt idx="2">
                  <c:v>0.18</c:v>
                </c:pt>
                <c:pt idx="3">
                  <c:v>0.46</c:v>
                </c:pt>
                <c:pt idx="4">
                  <c:v>0.27</c:v>
                </c:pt>
              </c:numCache>
            </c:numRef>
          </c:val>
          <c:extLst xmlns:c16r2="http://schemas.microsoft.com/office/drawing/2015/06/chart">
            <c:ext xmlns:c16="http://schemas.microsoft.com/office/drawing/2014/chart" uri="{C3380CC4-5D6E-409C-BE32-E72D297353CC}">
              <c16:uniqueId val="{0000000A-2CA9-4A0B-AE74-9C437B19C02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6429133858268"/>
          <c:y val="0.17503280839895"/>
          <c:w val="0.336904199475066"/>
          <c:h val="0.73831822158593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22778425322"/>
          <c:y val="0.104437578966969"/>
          <c:w val="0.355312253937008"/>
          <c:h val="0.848181750365208"/>
        </c:manualLayout>
      </c:layout>
      <c:pieChart>
        <c:varyColors val="1"/>
        <c:ser>
          <c:idx val="0"/>
          <c:order val="0"/>
          <c:tx>
            <c:strRef>
              <c:f>Sheet1!$B$1</c:f>
              <c:strCache>
                <c:ptCount val="1"/>
                <c:pt idx="0">
                  <c:v>Possess sufficient capcity and knowledge to praticipate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78A-45EA-A6A8-5AF95BF14232}"/>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D78A-45EA-A6A8-5AF95BF14232}"/>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D78A-45EA-A6A8-5AF95BF14232}"/>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D78A-45EA-A6A8-5AF95BF14232}"/>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Sheet1!$A$2:$A$5</c:f>
              <c:strCache>
                <c:ptCount val="4"/>
                <c:pt idx="0">
                  <c:v>Disagree</c:v>
                </c:pt>
                <c:pt idx="1">
                  <c:v>Neutral</c:v>
                </c:pt>
                <c:pt idx="2">
                  <c:v>Agree</c:v>
                </c:pt>
                <c:pt idx="3">
                  <c:v>Stongly agree</c:v>
                </c:pt>
              </c:strCache>
            </c:strRef>
          </c:cat>
          <c:val>
            <c:numRef>
              <c:f>Sheet1!$B$2:$B$5</c:f>
              <c:numCache>
                <c:formatCode>0%</c:formatCode>
                <c:ptCount val="4"/>
                <c:pt idx="0">
                  <c:v>0.13</c:v>
                </c:pt>
                <c:pt idx="1">
                  <c:v>0.06</c:v>
                </c:pt>
                <c:pt idx="2">
                  <c:v>0.5</c:v>
                </c:pt>
                <c:pt idx="3">
                  <c:v>0.31</c:v>
                </c:pt>
              </c:numCache>
            </c:numRef>
          </c:val>
          <c:extLst xmlns:c16r2="http://schemas.microsoft.com/office/drawing/2015/06/chart">
            <c:ext xmlns:c16="http://schemas.microsoft.com/office/drawing/2014/chart" uri="{C3380CC4-5D6E-409C-BE32-E72D297353CC}">
              <c16:uniqueId val="{00000008-D78A-45EA-A6A8-5AF95BF1423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5374097769029"/>
          <c:y val="0.0553910760497063"/>
          <c:w val="0.265277204395646"/>
          <c:h val="0.72081411187821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66952099737533"/>
          <c:y val="0.0228706623027655"/>
          <c:w val="0.382830462598425"/>
          <c:h val="0.933929197792011"/>
        </c:manualLayout>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6DC4-42DA-BFFE-2FF304EF04F8}"/>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6DC4-42DA-BFFE-2FF304EF04F8}"/>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6DC4-42DA-BFFE-2FF304EF04F8}"/>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6DC4-42DA-BFFE-2FF304EF04F8}"/>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6DC4-42DA-BFFE-2FF304EF04F8}"/>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Sheet1!$A$2:$A$6</c:f>
              <c:strCache>
                <c:ptCount val="5"/>
                <c:pt idx="0">
                  <c:v>Strongly disagree</c:v>
                </c:pt>
                <c:pt idx="1">
                  <c:v>Disagree</c:v>
                </c:pt>
                <c:pt idx="2">
                  <c:v>Neutral</c:v>
                </c:pt>
                <c:pt idx="3">
                  <c:v>Agree</c:v>
                </c:pt>
                <c:pt idx="4">
                  <c:v>Strongly agree</c:v>
                </c:pt>
              </c:strCache>
            </c:strRef>
          </c:cat>
          <c:val>
            <c:numRef>
              <c:f>Sheet1!$B$2:$B$6</c:f>
              <c:numCache>
                <c:formatCode>General</c:formatCode>
                <c:ptCount val="5"/>
                <c:pt idx="2" formatCode="0%">
                  <c:v>0.04</c:v>
                </c:pt>
                <c:pt idx="3" formatCode="0%">
                  <c:v>0.5</c:v>
                </c:pt>
                <c:pt idx="4" formatCode="0%">
                  <c:v>0.46</c:v>
                </c:pt>
              </c:numCache>
            </c:numRef>
          </c:val>
          <c:extLst xmlns:c16r2="http://schemas.microsoft.com/office/drawing/2015/06/chart">
            <c:ext xmlns:c16="http://schemas.microsoft.com/office/drawing/2014/chart" uri="{C3380CC4-5D6E-409C-BE32-E72D297353CC}">
              <c16:uniqueId val="{0000000A-6DC4-42DA-BFFE-2FF304EF04F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12054133858268"/>
          <c:y val="0.119617565709134"/>
          <c:w val="0.204612532808399"/>
          <c:h val="0.69977623568107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0.47583</cdr:x>
      <cdr:y>0.03683</cdr:y>
    </cdr:from>
    <cdr:to>
      <cdr:x>0.82875</cdr:x>
      <cdr:y>0.28546</cdr:y>
    </cdr:to>
    <cdr:sp macro="" textlink="">
      <cdr:nvSpPr>
        <cdr:cNvPr id="2" name="TextBox 1"/>
        <cdr:cNvSpPr txBox="1"/>
      </cdr:nvSpPr>
      <cdr:spPr>
        <a:xfrm xmlns:a="http://schemas.openxmlformats.org/drawingml/2006/main">
          <a:off x="5801357" y="182881"/>
          <a:ext cx="4302763" cy="1234756"/>
        </a:xfrm>
        <a:prstGeom xmlns:a="http://schemas.openxmlformats.org/drawingml/2006/main" prst="rect">
          <a:avLst/>
        </a:prstGeom>
      </cdr:spPr>
      <cdr:style>
        <a:lnRef xmlns:a="http://schemas.openxmlformats.org/drawingml/2006/main" idx="3">
          <a:schemeClr val="lt1"/>
        </a:lnRef>
        <a:fillRef xmlns:a="http://schemas.openxmlformats.org/drawingml/2006/main" idx="1">
          <a:schemeClr val="accent1"/>
        </a:fillRef>
        <a:effectRef xmlns:a="http://schemas.openxmlformats.org/drawingml/2006/main" idx="1">
          <a:schemeClr val="accent1"/>
        </a:effectRef>
        <a:fontRef xmlns:a="http://schemas.openxmlformats.org/drawingml/2006/main" idx="minor">
          <a:schemeClr val="lt1"/>
        </a:fontRef>
      </cdr:style>
      <cdr:txBody>
        <a:bodyPr xmlns:a="http://schemas.openxmlformats.org/drawingml/2006/main" vertOverflow="clip" wrap="none" rtlCol="0"/>
        <a:lstStyle xmlns:a="http://schemas.openxmlformats.org/drawingml/2006/main"/>
        <a:p xmlns:a="http://schemas.openxmlformats.org/drawingml/2006/main">
          <a:r>
            <a:rPr lang="en-US" sz="2400" dirty="0" smtClean="0"/>
            <a:t>41 Participants</a:t>
          </a:r>
        </a:p>
        <a:p xmlns:a="http://schemas.openxmlformats.org/drawingml/2006/main">
          <a:r>
            <a:rPr lang="en-US" sz="2400" dirty="0" smtClean="0"/>
            <a:t>	9 Internationals</a:t>
          </a:r>
        </a:p>
        <a:p xmlns:a="http://schemas.openxmlformats.org/drawingml/2006/main">
          <a:r>
            <a:rPr lang="en-US" sz="2400" dirty="0" smtClean="0"/>
            <a:t>	32 Locals  </a:t>
          </a:r>
          <a:endParaRPr lang="en-US" sz="2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3"/>
            <a:ext cx="2971800" cy="458788"/>
          </a:xfrm>
          <a:prstGeom prst="rect">
            <a:avLst/>
          </a:prstGeom>
        </p:spPr>
        <p:txBody>
          <a:bodyPr vert="horz" lIns="91440" tIns="45720" rIns="91440" bIns="45720" rtlCol="0"/>
          <a:lstStyle>
            <a:lvl1pPr algn="r">
              <a:defRPr sz="1200"/>
            </a:lvl1pPr>
          </a:lstStyle>
          <a:p>
            <a:fld id="{51B4A9E0-B906-EB4C-B848-3FE2A5CA0518}" type="datetimeFigureOut">
              <a:rPr lang="en-US" smtClean="0"/>
              <a:t>6/12/17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597D1B-04D2-7849-97DA-9DEBF063AE10}" type="slidenum">
              <a:rPr lang="en-US" smtClean="0"/>
              <a:t>‹#›</a:t>
            </a:fld>
            <a:endParaRPr lang="en-US"/>
          </a:p>
        </p:txBody>
      </p:sp>
    </p:spTree>
    <p:extLst>
      <p:ext uri="{BB962C8B-B14F-4D97-AF65-F5344CB8AC3E}">
        <p14:creationId xmlns:p14="http://schemas.microsoft.com/office/powerpoint/2010/main" val="1321997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43B659EF-765A-CB41-9036-1D5B4815F19F}" type="datetimeFigureOut">
              <a:rPr lang="en-US" smtClean="0"/>
              <a:t>6/12/17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F3F9E-C983-3E46-BD15-11E68FEFAEAE}" type="slidenum">
              <a:rPr lang="en-US" smtClean="0"/>
              <a:t>‹#›</a:t>
            </a:fld>
            <a:endParaRPr lang="en-US"/>
          </a:p>
        </p:txBody>
      </p:sp>
    </p:spTree>
    <p:extLst>
      <p:ext uri="{BB962C8B-B14F-4D97-AF65-F5344CB8AC3E}">
        <p14:creationId xmlns:p14="http://schemas.microsoft.com/office/powerpoint/2010/main" val="2006676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F3F9E-C983-3E46-BD15-11E68FEFAEAE}" type="slidenum">
              <a:rPr lang="en-US" smtClean="0"/>
              <a:t>1</a:t>
            </a:fld>
            <a:endParaRPr lang="en-US"/>
          </a:p>
        </p:txBody>
      </p:sp>
    </p:spTree>
    <p:extLst>
      <p:ext uri="{BB962C8B-B14F-4D97-AF65-F5344CB8AC3E}">
        <p14:creationId xmlns:p14="http://schemas.microsoft.com/office/powerpoint/2010/main" val="94400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F3F9E-C983-3E46-BD15-11E68FEFAEAE}" type="slidenum">
              <a:rPr lang="en-US" smtClean="0"/>
              <a:t>12</a:t>
            </a:fld>
            <a:endParaRPr lang="en-US"/>
          </a:p>
        </p:txBody>
      </p:sp>
    </p:spTree>
    <p:extLst>
      <p:ext uri="{BB962C8B-B14F-4D97-AF65-F5344CB8AC3E}">
        <p14:creationId xmlns:p14="http://schemas.microsoft.com/office/powerpoint/2010/main" val="1904752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F3F9E-C983-3E46-BD15-11E68FEFAEAE}" type="slidenum">
              <a:rPr lang="en-US" smtClean="0"/>
              <a:t>14</a:t>
            </a:fld>
            <a:endParaRPr lang="en-US"/>
          </a:p>
        </p:txBody>
      </p:sp>
    </p:spTree>
    <p:extLst>
      <p:ext uri="{BB962C8B-B14F-4D97-AF65-F5344CB8AC3E}">
        <p14:creationId xmlns:p14="http://schemas.microsoft.com/office/powerpoint/2010/main" val="1464658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now introduce one tool that helps us understand the relationships among the LUD stakeholders.</a:t>
            </a:r>
          </a:p>
        </p:txBody>
      </p:sp>
      <p:sp>
        <p:nvSpPr>
          <p:cNvPr id="4" name="Slide Number Placeholder 3"/>
          <p:cNvSpPr>
            <a:spLocks noGrp="1"/>
          </p:cNvSpPr>
          <p:nvPr>
            <p:ph type="sldNum" sz="quarter" idx="10"/>
          </p:nvPr>
        </p:nvSpPr>
        <p:spPr/>
        <p:txBody>
          <a:bodyPr/>
          <a:lstStyle/>
          <a:p>
            <a:fld id="{059F3F9E-C983-3E46-BD15-11E68FEFAEAE}" type="slidenum">
              <a:rPr lang="en-US" smtClean="0"/>
              <a:t>16</a:t>
            </a:fld>
            <a:endParaRPr lang="en-US"/>
          </a:p>
        </p:txBody>
      </p:sp>
    </p:spTree>
    <p:extLst>
      <p:ext uri="{BB962C8B-B14F-4D97-AF65-F5344CB8AC3E}">
        <p14:creationId xmlns:p14="http://schemas.microsoft.com/office/powerpoint/2010/main" val="2051393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network mapping is a tool used to understand networks of stakeholder relationships. </a:t>
            </a:r>
          </a:p>
          <a:p>
            <a:endParaRPr lang="en-US" dirty="0"/>
          </a:p>
          <a:p>
            <a:r>
              <a:rPr lang="en-US" dirty="0"/>
              <a:t>In this tool, the points represent different organizations, the lines represent connections between organizations. Also, organizations that work more closely together are visualized as being closer together.</a:t>
            </a:r>
          </a:p>
          <a:p>
            <a:r>
              <a:rPr lang="en-US" dirty="0"/>
              <a:t>By mapping connections between organizations, we can see how groups work together, how relationships can change over time, and understand if there are patterns in different relationships.</a:t>
            </a:r>
          </a:p>
          <a:p>
            <a:endParaRPr lang="en-US" dirty="0"/>
          </a:p>
          <a:p>
            <a:r>
              <a:rPr lang="en-US" dirty="0"/>
              <a:t>With the LUD we are using this tool to try to understand how groups are connected, and how those relationships change over time. By doing this we can see how involvement in the LUD impacts network connections.</a:t>
            </a:r>
          </a:p>
        </p:txBody>
      </p:sp>
      <p:sp>
        <p:nvSpPr>
          <p:cNvPr id="4" name="Slide Number Placeholder 3"/>
          <p:cNvSpPr>
            <a:spLocks noGrp="1"/>
          </p:cNvSpPr>
          <p:nvPr>
            <p:ph type="sldNum" sz="quarter" idx="10"/>
          </p:nvPr>
        </p:nvSpPr>
        <p:spPr/>
        <p:txBody>
          <a:bodyPr/>
          <a:lstStyle/>
          <a:p>
            <a:fld id="{059F3F9E-C983-3E46-BD15-11E68FEFAEAE}" type="slidenum">
              <a:rPr lang="en-US" smtClean="0"/>
              <a:t>17</a:t>
            </a:fld>
            <a:endParaRPr lang="en-US"/>
          </a:p>
        </p:txBody>
      </p:sp>
    </p:spTree>
    <p:extLst>
      <p:ext uri="{BB962C8B-B14F-4D97-AF65-F5344CB8AC3E}">
        <p14:creationId xmlns:p14="http://schemas.microsoft.com/office/powerpoint/2010/main" val="1412851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 of Survey]</a:t>
            </a:r>
          </a:p>
          <a:p>
            <a:endParaRPr lang="en-US" dirty="0"/>
          </a:p>
          <a:p>
            <a:r>
              <a:rPr lang="en-US" dirty="0"/>
              <a:t>Everyone answered how they worked with every other organization represented at the LUD using this survey. We have it set up outside so you can answer it too! The survey categorizes relationships between organizations as ‘None,’ ‘Communication,’ ‘Partnership,’ and ‘Collaboration’</a:t>
            </a:r>
          </a:p>
        </p:txBody>
      </p:sp>
      <p:sp>
        <p:nvSpPr>
          <p:cNvPr id="4" name="Slide Number Placeholder 3"/>
          <p:cNvSpPr>
            <a:spLocks noGrp="1"/>
          </p:cNvSpPr>
          <p:nvPr>
            <p:ph type="sldNum" sz="quarter" idx="10"/>
          </p:nvPr>
        </p:nvSpPr>
        <p:spPr/>
        <p:txBody>
          <a:bodyPr/>
          <a:lstStyle/>
          <a:p>
            <a:fld id="{059F3F9E-C983-3E46-BD15-11E68FEFAEAE}" type="slidenum">
              <a:rPr lang="en-US" smtClean="0"/>
              <a:t>18</a:t>
            </a:fld>
            <a:endParaRPr lang="en-US"/>
          </a:p>
        </p:txBody>
      </p:sp>
    </p:spTree>
    <p:extLst>
      <p:ext uri="{BB962C8B-B14F-4D97-AF65-F5344CB8AC3E}">
        <p14:creationId xmlns:p14="http://schemas.microsoft.com/office/powerpoint/2010/main" val="1491048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of relationships is the result of the answers we received from the previous dialogue. What you’re seeing is only a snapshot of the full picture because we did not have responses for every organization. So if you see that your organization is not connected, it’s just because we did not get a response from your organization.</a:t>
            </a:r>
          </a:p>
          <a:p>
            <a:endParaRPr lang="en-US" dirty="0"/>
          </a:p>
          <a:p>
            <a:r>
              <a:rPr lang="en-US" dirty="0"/>
              <a:t>So in this graphic each organization is connected to every organization that they work with. The different colors represent different sectors. Organizations that are closer together are those that collaborate more closely.</a:t>
            </a:r>
          </a:p>
          <a:p>
            <a:endParaRPr lang="en-US" dirty="0"/>
          </a:p>
          <a:p>
            <a:r>
              <a:rPr lang="en-US" dirty="0"/>
              <a:t>But looking at it like this can be a bit overwhelming, and hard to see the connections. Therefore, throughout the dialogue we will have a laptop outside with an interactive version of the network, that you all will be able to explore and see the relationships between stakeholders at the LUD. </a:t>
            </a:r>
          </a:p>
        </p:txBody>
      </p:sp>
      <p:sp>
        <p:nvSpPr>
          <p:cNvPr id="4" name="Slide Number Placeholder 3"/>
          <p:cNvSpPr>
            <a:spLocks noGrp="1"/>
          </p:cNvSpPr>
          <p:nvPr>
            <p:ph type="sldNum" sz="quarter" idx="10"/>
          </p:nvPr>
        </p:nvSpPr>
        <p:spPr/>
        <p:txBody>
          <a:bodyPr/>
          <a:lstStyle/>
          <a:p>
            <a:fld id="{059F3F9E-C983-3E46-BD15-11E68FEFAEAE}" type="slidenum">
              <a:rPr lang="en-US" smtClean="0"/>
              <a:t>19</a:t>
            </a:fld>
            <a:endParaRPr lang="en-US"/>
          </a:p>
        </p:txBody>
      </p:sp>
    </p:spTree>
    <p:extLst>
      <p:ext uri="{BB962C8B-B14F-4D97-AF65-F5344CB8AC3E}">
        <p14:creationId xmlns:p14="http://schemas.microsoft.com/office/powerpoint/2010/main" val="1077648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go outside here is what you will see on the laptop. This is a program called </a:t>
            </a:r>
            <a:r>
              <a:rPr lang="en-US" dirty="0" err="1"/>
              <a:t>Gephi</a:t>
            </a:r>
            <a:r>
              <a:rPr lang="en-US" dirty="0"/>
              <a:t> that we used to create the network map.:</a:t>
            </a:r>
          </a:p>
          <a:p>
            <a:endParaRPr lang="en-US" dirty="0"/>
          </a:p>
          <a:p>
            <a:r>
              <a:rPr lang="en-US" dirty="0"/>
              <a:t>The good thing about this is that we can zoom in to understand specific relationships. Here you’ll see that as we highlight specific organizations, we can see which other groups they are connected with. Again, remember, this is just based on the responses we received from the first LUD. If you want your organization’s relationships represented here just fill out the survey, which will be on a laptop right next to this demonstration site.</a:t>
            </a:r>
          </a:p>
          <a:p>
            <a:endParaRPr lang="en-US" dirty="0"/>
          </a:p>
          <a:p>
            <a:r>
              <a:rPr lang="en-US" dirty="0"/>
              <a:t>From this diagram, we can understand how relationships change over time, which groups are most central to the network, and understand how organizations are connected to other groups.</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059F3F9E-C983-3E46-BD15-11E68FEFAEAE}" type="slidenum">
              <a:rPr lang="en-US" smtClean="0"/>
              <a:t>20</a:t>
            </a:fld>
            <a:endParaRPr lang="en-US"/>
          </a:p>
        </p:txBody>
      </p:sp>
    </p:spTree>
    <p:extLst>
      <p:ext uri="{BB962C8B-B14F-4D97-AF65-F5344CB8AC3E}">
        <p14:creationId xmlns:p14="http://schemas.microsoft.com/office/powerpoint/2010/main" val="2813853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go outside here is what you will see on the laptop. This is a program called </a:t>
            </a:r>
            <a:r>
              <a:rPr lang="en-US" dirty="0" err="1"/>
              <a:t>Gephi</a:t>
            </a:r>
            <a:r>
              <a:rPr lang="en-US" dirty="0"/>
              <a:t> that we used to create the network map.:</a:t>
            </a:r>
          </a:p>
          <a:p>
            <a:endParaRPr lang="en-US" dirty="0"/>
          </a:p>
          <a:p>
            <a:r>
              <a:rPr lang="en-US" dirty="0"/>
              <a:t>The good thing about this is that we can zoom in to understand specific relationships. Here you’ll see that as we highlight specific organizations, we can see which other groups they are connected with. Again, remember, this is just based on the responses we received from the first LUD. If you want your organization’s relationships represented here just fill out the survey, which will be on a laptop right next to this demonstration site.</a:t>
            </a:r>
          </a:p>
          <a:p>
            <a:endParaRPr lang="en-US" dirty="0"/>
          </a:p>
          <a:p>
            <a:r>
              <a:rPr lang="en-US" dirty="0"/>
              <a:t>From this diagram, we can understand how relationships change over time, which groups are most central to the network, and understand how organizations are connected to other groups.</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059F3F9E-C983-3E46-BD15-11E68FEFAEAE}" type="slidenum">
              <a:rPr lang="en-US" smtClean="0"/>
              <a:t>21</a:t>
            </a:fld>
            <a:endParaRPr lang="en-US"/>
          </a:p>
        </p:txBody>
      </p:sp>
    </p:spTree>
    <p:extLst>
      <p:ext uri="{BB962C8B-B14F-4D97-AF65-F5344CB8AC3E}">
        <p14:creationId xmlns:p14="http://schemas.microsoft.com/office/powerpoint/2010/main" val="2095808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go outside here is what you will see on the laptop. This is a program called </a:t>
            </a:r>
            <a:r>
              <a:rPr lang="en-US" dirty="0" err="1"/>
              <a:t>Gephi</a:t>
            </a:r>
            <a:r>
              <a:rPr lang="en-US" dirty="0"/>
              <a:t> that we used to create the network map.:</a:t>
            </a:r>
          </a:p>
          <a:p>
            <a:endParaRPr lang="en-US" dirty="0"/>
          </a:p>
          <a:p>
            <a:r>
              <a:rPr lang="en-US" dirty="0"/>
              <a:t>The good thing about this is that we can zoom in to understand specific relationships. Here you’ll see that as we highlight specific organizations, we can see which other groups they are connected with. Again, remember, this is just based on the responses we received from the first LUD. If you want your organization’s relationships represented here just fill out the survey, which will be on a laptop right next to this demonstration site.</a:t>
            </a:r>
          </a:p>
          <a:p>
            <a:endParaRPr lang="en-US" dirty="0"/>
          </a:p>
          <a:p>
            <a:r>
              <a:rPr lang="en-US" dirty="0"/>
              <a:t>From this diagram, we can understand how relationships change over time, which groups are most central to the network, and understand how organizations are connected to other groups.</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059F3F9E-C983-3E46-BD15-11E68FEFAEAE}" type="slidenum">
              <a:rPr lang="en-US" smtClean="0"/>
              <a:t>22</a:t>
            </a:fld>
            <a:endParaRPr lang="en-US"/>
          </a:p>
        </p:txBody>
      </p:sp>
    </p:spTree>
    <p:extLst>
      <p:ext uri="{BB962C8B-B14F-4D97-AF65-F5344CB8AC3E}">
        <p14:creationId xmlns:p14="http://schemas.microsoft.com/office/powerpoint/2010/main" val="210315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F3868-664F-C741-839A-47AB1595A300}" type="slidenum">
              <a:rPr lang="en-US" smtClean="0"/>
              <a:t>2</a:t>
            </a:fld>
            <a:endParaRPr lang="en-US"/>
          </a:p>
        </p:txBody>
      </p:sp>
    </p:spTree>
    <p:extLst>
      <p:ext uri="{BB962C8B-B14F-4D97-AF65-F5344CB8AC3E}">
        <p14:creationId xmlns:p14="http://schemas.microsoft.com/office/powerpoint/2010/main" val="1660853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F3F9E-C983-3E46-BD15-11E68FEFAEAE}" type="slidenum">
              <a:rPr lang="en-US" smtClean="0"/>
              <a:t>3</a:t>
            </a:fld>
            <a:endParaRPr lang="en-US"/>
          </a:p>
        </p:txBody>
      </p:sp>
    </p:spTree>
    <p:extLst>
      <p:ext uri="{BB962C8B-B14F-4D97-AF65-F5344CB8AC3E}">
        <p14:creationId xmlns:p14="http://schemas.microsoft.com/office/powerpoint/2010/main" val="241421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F3F9E-C983-3E46-BD15-11E68FEFAEAE}" type="slidenum">
              <a:rPr lang="en-US" smtClean="0"/>
              <a:t>4</a:t>
            </a:fld>
            <a:endParaRPr lang="en-US"/>
          </a:p>
        </p:txBody>
      </p:sp>
    </p:spTree>
    <p:extLst>
      <p:ext uri="{BB962C8B-B14F-4D97-AF65-F5344CB8AC3E}">
        <p14:creationId xmlns:p14="http://schemas.microsoft.com/office/powerpoint/2010/main" val="88934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F3F9E-C983-3E46-BD15-11E68FEFAEAE}" type="slidenum">
              <a:rPr lang="en-US" smtClean="0"/>
              <a:t>5</a:t>
            </a:fld>
            <a:endParaRPr lang="en-US"/>
          </a:p>
        </p:txBody>
      </p:sp>
    </p:spTree>
    <p:extLst>
      <p:ext uri="{BB962C8B-B14F-4D97-AF65-F5344CB8AC3E}">
        <p14:creationId xmlns:p14="http://schemas.microsoft.com/office/powerpoint/2010/main" val="255117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F3F9E-C983-3E46-BD15-11E68FEFAEAE}" type="slidenum">
              <a:rPr lang="en-US" smtClean="0"/>
              <a:t>6</a:t>
            </a:fld>
            <a:endParaRPr lang="en-US"/>
          </a:p>
        </p:txBody>
      </p:sp>
    </p:spTree>
    <p:extLst>
      <p:ext uri="{BB962C8B-B14F-4D97-AF65-F5344CB8AC3E}">
        <p14:creationId xmlns:p14="http://schemas.microsoft.com/office/powerpoint/2010/main" val="111898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F3F9E-C983-3E46-BD15-11E68FEFAEAE}" type="slidenum">
              <a:rPr lang="en-US" smtClean="0"/>
              <a:t>7</a:t>
            </a:fld>
            <a:endParaRPr lang="en-US"/>
          </a:p>
        </p:txBody>
      </p:sp>
    </p:spTree>
    <p:extLst>
      <p:ext uri="{BB962C8B-B14F-4D97-AF65-F5344CB8AC3E}">
        <p14:creationId xmlns:p14="http://schemas.microsoft.com/office/powerpoint/2010/main" val="1093235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F3F9E-C983-3E46-BD15-11E68FEFAEAE}" type="slidenum">
              <a:rPr lang="en-US" smtClean="0"/>
              <a:t>9</a:t>
            </a:fld>
            <a:endParaRPr lang="en-US"/>
          </a:p>
        </p:txBody>
      </p:sp>
    </p:spTree>
    <p:extLst>
      <p:ext uri="{BB962C8B-B14F-4D97-AF65-F5344CB8AC3E}">
        <p14:creationId xmlns:p14="http://schemas.microsoft.com/office/powerpoint/2010/main" val="162783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F3F9E-C983-3E46-BD15-11E68FEFAEAE}" type="slidenum">
              <a:rPr lang="en-US" smtClean="0"/>
              <a:t>11</a:t>
            </a:fld>
            <a:endParaRPr lang="en-US"/>
          </a:p>
        </p:txBody>
      </p:sp>
    </p:spTree>
    <p:extLst>
      <p:ext uri="{BB962C8B-B14F-4D97-AF65-F5344CB8AC3E}">
        <p14:creationId xmlns:p14="http://schemas.microsoft.com/office/powerpoint/2010/main" val="2028984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Drag picture to placeholder or click icon to add</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6/12/17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6/12/17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6/12/17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6/12/17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6/12/17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6/12/17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6/12/17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Drag picture to placeholder or click icon to add</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6/12/17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6/12/17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chart" Target="../charts/char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671" y="1165368"/>
            <a:ext cx="5622330" cy="2971051"/>
          </a:xfrm>
        </p:spPr>
        <p:txBody>
          <a:bodyPr/>
          <a:lstStyle/>
          <a:p>
            <a:r>
              <a:rPr lang="en-US" sz="4000" b="0" dirty="0"/>
              <a:t>Monitoring &amp; Evaluating the LUD, Iringa, Tanzania</a:t>
            </a:r>
            <a:endParaRPr lang="en-US" sz="2500" b="0" dirty="0"/>
          </a:p>
        </p:txBody>
      </p:sp>
      <p:sp>
        <p:nvSpPr>
          <p:cNvPr id="3" name="Subtitle 2"/>
          <p:cNvSpPr>
            <a:spLocks noGrp="1"/>
          </p:cNvSpPr>
          <p:nvPr>
            <p:ph type="subTitle" idx="1"/>
          </p:nvPr>
        </p:nvSpPr>
        <p:spPr>
          <a:xfrm>
            <a:off x="810001" y="5596156"/>
            <a:ext cx="10572000" cy="668009"/>
          </a:xfrm>
        </p:spPr>
        <p:txBody>
          <a:bodyPr>
            <a:noAutofit/>
          </a:bodyPr>
          <a:lstStyle/>
          <a:p>
            <a:r>
              <a:rPr lang="en-GB" sz="2400" dirty="0"/>
              <a:t>November 2016</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640" y="510349"/>
            <a:ext cx="5213132" cy="3909849"/>
          </a:xfrm>
          <a:prstGeom prst="rect">
            <a:avLst/>
          </a:prstGeom>
        </p:spPr>
      </p:pic>
    </p:spTree>
    <p:extLst>
      <p:ext uri="{BB962C8B-B14F-4D97-AF65-F5344CB8AC3E}">
        <p14:creationId xmlns:p14="http://schemas.microsoft.com/office/powerpoint/2010/main" val="1423593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825560"/>
            <a:ext cx="10571998" cy="970450"/>
          </a:xfrm>
        </p:spPr>
        <p:txBody>
          <a:bodyPr/>
          <a:lstStyle/>
          <a:p>
            <a:r>
              <a:rPr lang="en-US" b="0" dirty="0"/>
              <a:t>Barriers to discussion</a:t>
            </a:r>
            <a:br>
              <a:rPr lang="en-US" b="0" dirty="0"/>
            </a:br>
            <a:endParaRPr lang="en-US" b="0" dirty="0"/>
          </a:p>
        </p:txBody>
      </p:sp>
      <p:sp>
        <p:nvSpPr>
          <p:cNvPr id="5" name="Content Placeholder 4"/>
          <p:cNvSpPr>
            <a:spLocks noGrp="1"/>
          </p:cNvSpPr>
          <p:nvPr>
            <p:ph sz="half" idx="2"/>
          </p:nvPr>
        </p:nvSpPr>
        <p:spPr>
          <a:xfrm>
            <a:off x="567559" y="2222287"/>
            <a:ext cx="10814439" cy="3638764"/>
          </a:xfrm>
        </p:spPr>
        <p:txBody>
          <a:bodyPr>
            <a:normAutofit/>
          </a:bodyPr>
          <a:lstStyle/>
          <a:p>
            <a:r>
              <a:rPr lang="en-US" sz="3200" dirty="0"/>
              <a:t> language barriers</a:t>
            </a:r>
          </a:p>
          <a:p>
            <a:endParaRPr lang="en-US" sz="3200" dirty="0"/>
          </a:p>
          <a:p>
            <a:r>
              <a:rPr lang="en-US" sz="3200" dirty="0"/>
              <a:t> funding</a:t>
            </a:r>
          </a:p>
        </p:txBody>
      </p:sp>
    </p:spTree>
    <p:extLst>
      <p:ext uri="{BB962C8B-B14F-4D97-AF65-F5344CB8AC3E}">
        <p14:creationId xmlns:p14="http://schemas.microsoft.com/office/powerpoint/2010/main" val="996390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1213951"/>
            <a:ext cx="10571998" cy="970450"/>
          </a:xfrm>
        </p:spPr>
        <p:txBody>
          <a:bodyPr/>
          <a:lstStyle/>
          <a:p>
            <a:r>
              <a:rPr lang="en-US" b="0" dirty="0">
                <a:latin typeface="+mn-lt"/>
              </a:rPr>
              <a:t>Members have the necessary knowledge and skills to participate in the dialogue</a:t>
            </a:r>
            <a:br>
              <a:rPr lang="en-US" b="0" dirty="0">
                <a:latin typeface="+mn-lt"/>
              </a:rPr>
            </a:br>
            <a:endParaRPr lang="en-US" b="0" dirty="0">
              <a:latin typeface="+mn-lt"/>
            </a:endParaRPr>
          </a:p>
        </p:txBody>
      </p:sp>
      <p:sp>
        <p:nvSpPr>
          <p:cNvPr id="3" name="Vertical Text Placeholder 2"/>
          <p:cNvSpPr>
            <a:spLocks noGrp="1"/>
          </p:cNvSpPr>
          <p:nvPr>
            <p:ph type="body" orient="vert" idx="1"/>
          </p:nvPr>
        </p:nvSpPr>
        <p:spPr/>
        <p:txBody>
          <a:bodyPr/>
          <a:lstStyle/>
          <a:p>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801161431"/>
              </p:ext>
            </p:extLst>
          </p:nvPr>
        </p:nvGraphicFramePr>
        <p:xfrm>
          <a:off x="1" y="1891862"/>
          <a:ext cx="12192000" cy="51073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0571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Need more information about</a:t>
            </a:r>
          </a:p>
        </p:txBody>
      </p:sp>
      <p:sp>
        <p:nvSpPr>
          <p:cNvPr id="5" name="Content Placeholder 4"/>
          <p:cNvSpPr>
            <a:spLocks noGrp="1"/>
          </p:cNvSpPr>
          <p:nvPr>
            <p:ph sz="half" idx="2"/>
          </p:nvPr>
        </p:nvSpPr>
        <p:spPr>
          <a:xfrm>
            <a:off x="567559" y="2632191"/>
            <a:ext cx="10814439" cy="3638764"/>
          </a:xfrm>
        </p:spPr>
        <p:txBody>
          <a:bodyPr>
            <a:normAutofit fontScale="85000" lnSpcReduction="20000"/>
          </a:bodyPr>
          <a:lstStyle/>
          <a:p>
            <a:r>
              <a:rPr lang="en-US" sz="3200" dirty="0"/>
              <a:t> gender issues</a:t>
            </a:r>
          </a:p>
          <a:p>
            <a:endParaRPr lang="en-US" sz="3200" dirty="0"/>
          </a:p>
          <a:p>
            <a:r>
              <a:rPr lang="en-US" sz="3200" dirty="0"/>
              <a:t> community development</a:t>
            </a:r>
          </a:p>
          <a:p>
            <a:endParaRPr lang="en-US" sz="3200" dirty="0"/>
          </a:p>
          <a:p>
            <a:r>
              <a:rPr lang="en-US" sz="3200" dirty="0"/>
              <a:t> indigenous knowledge</a:t>
            </a:r>
          </a:p>
          <a:p>
            <a:endParaRPr lang="en-US" sz="3200" dirty="0"/>
          </a:p>
          <a:p>
            <a:r>
              <a:rPr lang="en-US" sz="3200" dirty="0"/>
              <a:t> business management</a:t>
            </a:r>
          </a:p>
          <a:p>
            <a:endParaRPr lang="en-US" sz="3200" dirty="0"/>
          </a:p>
        </p:txBody>
      </p:sp>
    </p:spTree>
    <p:extLst>
      <p:ext uri="{BB962C8B-B14F-4D97-AF65-F5344CB8AC3E}">
        <p14:creationId xmlns:p14="http://schemas.microsoft.com/office/powerpoint/2010/main" val="190864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Members feel welcome, informed and encouraged to contribute </a:t>
            </a:r>
          </a:p>
        </p:txBody>
      </p:sp>
      <p:sp>
        <p:nvSpPr>
          <p:cNvPr id="3" name="Content Placeholder 2"/>
          <p:cNvSpPr>
            <a:spLocks noGrp="1"/>
          </p:cNvSpPr>
          <p:nvPr>
            <p:ph idx="1"/>
          </p:nvPr>
        </p:nvSpPr>
        <p:spPr/>
        <p:txBody>
          <a:bodyPr/>
          <a:lstStyle/>
          <a:p>
            <a:endParaRPr lang="en-US"/>
          </a:p>
        </p:txBody>
      </p:sp>
      <p:graphicFrame>
        <p:nvGraphicFramePr>
          <p:cNvPr id="4" name="Content Placeholder 6"/>
          <p:cNvGraphicFramePr>
            <a:graphicFrameLocks/>
          </p:cNvGraphicFramePr>
          <p:nvPr>
            <p:extLst>
              <p:ext uri="{D42A27DB-BD31-4B8C-83A1-F6EECF244321}">
                <p14:modId xmlns:p14="http://schemas.microsoft.com/office/powerpoint/2010/main" val="1225710716"/>
              </p:ext>
            </p:extLst>
          </p:nvPr>
        </p:nvGraphicFramePr>
        <p:xfrm>
          <a:off x="-1" y="1860331"/>
          <a:ext cx="12192000" cy="49976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4178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Mapping </a:t>
            </a:r>
          </a:p>
        </p:txBody>
      </p:sp>
      <p:sp>
        <p:nvSpPr>
          <p:cNvPr id="3" name="Text Placeholder 2"/>
          <p:cNvSpPr>
            <a:spLocks noGrp="1"/>
          </p:cNvSpPr>
          <p:nvPr>
            <p:ph type="body" idx="1"/>
          </p:nvPr>
        </p:nvSpPr>
        <p:spPr>
          <a:xfrm>
            <a:off x="2731623" y="5246477"/>
            <a:ext cx="8003185" cy="433955"/>
          </a:xfrm>
        </p:spPr>
        <p:txBody>
          <a:bodyPr/>
          <a:lstStyle/>
          <a:p>
            <a:endParaRPr lang="en-US" dirty="0"/>
          </a:p>
        </p:txBody>
      </p:sp>
    </p:spTree>
    <p:extLst>
      <p:ext uri="{BB962C8B-B14F-4D97-AF65-F5344CB8AC3E}">
        <p14:creationId xmlns:p14="http://schemas.microsoft.com/office/powerpoint/2010/main" val="1588896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Text Placeholder 6"/>
          <p:cNvSpPr>
            <a:spLocks noGrp="1"/>
          </p:cNvSpPr>
          <p:nvPr>
            <p:ph type="body" sz="quarter" idx="16"/>
          </p:nvPr>
        </p:nvSpPr>
        <p:spPr>
          <a:xfrm>
            <a:off x="9847263" y="138173"/>
            <a:ext cx="2344738" cy="6603356"/>
          </a:xfrm>
        </p:spPr>
        <p:txBody>
          <a:bodyPr/>
          <a:lstStyle/>
          <a:p>
            <a:pPr marL="342900" indent="-342900">
              <a:buFont typeface="+mj-lt"/>
              <a:buAutoNum type="arabicPeriod"/>
            </a:pPr>
            <a:r>
              <a:rPr lang="en-US" dirty="0"/>
              <a:t>Are stakeholders missing?  Please add them!</a:t>
            </a:r>
          </a:p>
          <a:p>
            <a:pPr marL="342900" indent="-342900">
              <a:buFont typeface="+mj-lt"/>
              <a:buAutoNum type="arabicPeriod"/>
            </a:pPr>
            <a:endParaRPr lang="en-US" dirty="0"/>
          </a:p>
          <a:p>
            <a:pPr marL="342900" indent="-342900">
              <a:buFont typeface="+mj-lt"/>
              <a:buAutoNum type="arabicPeriod"/>
            </a:pPr>
            <a:r>
              <a:rPr lang="en-US" dirty="0"/>
              <a:t>Did you attend and is the ✓ missing?  Please add it!</a:t>
            </a:r>
          </a:p>
          <a:p>
            <a:pPr marL="342900" indent="-342900">
              <a:buFont typeface="+mj-lt"/>
              <a:buAutoNum type="arabicPeriod"/>
            </a:pPr>
            <a:endParaRPr lang="en-US" dirty="0"/>
          </a:p>
          <a:p>
            <a:pPr marL="342900" indent="-342900">
              <a:buFont typeface="+mj-lt"/>
              <a:buAutoNum type="arabicPeriod"/>
            </a:pPr>
            <a:r>
              <a:rPr lang="en-US" dirty="0"/>
              <a:t>Are you a  members of the LUD Advisory Group  and it the ⭐️ missing? Please add it!</a:t>
            </a: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47638"/>
            <a:ext cx="9847263" cy="7013576"/>
          </a:xfrm>
        </p:spPr>
      </p:pic>
    </p:spTree>
    <p:extLst>
      <p:ext uri="{BB962C8B-B14F-4D97-AF65-F5344CB8AC3E}">
        <p14:creationId xmlns:p14="http://schemas.microsoft.com/office/powerpoint/2010/main" val="1625577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Network Mapping </a:t>
            </a:r>
          </a:p>
        </p:txBody>
      </p:sp>
      <p:sp>
        <p:nvSpPr>
          <p:cNvPr id="3" name="Text Placeholder 2"/>
          <p:cNvSpPr>
            <a:spLocks noGrp="1"/>
          </p:cNvSpPr>
          <p:nvPr>
            <p:ph type="body" idx="1"/>
          </p:nvPr>
        </p:nvSpPr>
        <p:spPr>
          <a:xfrm>
            <a:off x="2731623" y="5246477"/>
            <a:ext cx="8003185" cy="433955"/>
          </a:xfrm>
        </p:spPr>
        <p:txBody>
          <a:bodyPr/>
          <a:lstStyle/>
          <a:p>
            <a:endParaRPr lang="en-US" dirty="0"/>
          </a:p>
        </p:txBody>
      </p:sp>
    </p:spTree>
    <p:extLst>
      <p:ext uri="{BB962C8B-B14F-4D97-AF65-F5344CB8AC3E}">
        <p14:creationId xmlns:p14="http://schemas.microsoft.com/office/powerpoint/2010/main" val="2006379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0000" y="510328"/>
            <a:ext cx="10571998" cy="970450"/>
          </a:xfrm>
        </p:spPr>
        <p:txBody>
          <a:bodyPr/>
          <a:lstStyle/>
          <a:p>
            <a:r>
              <a:rPr lang="en-US" b="0" dirty="0"/>
              <a:t>Tool for understanding networks of stakeholder relationships</a:t>
            </a:r>
          </a:p>
        </p:txBody>
      </p:sp>
      <p:pic>
        <p:nvPicPr>
          <p:cNvPr id="3" name="Content Placeholder 2" descr="A picture containing red&#10;&#10;Description generated with very high confidence"/>
          <p:cNvPicPr>
            <a:picLocks noGrp="1" noChangeAspect="1"/>
          </p:cNvPicPr>
          <p:nvPr>
            <p:ph idx="1"/>
          </p:nvPr>
        </p:nvPicPr>
        <p:blipFill>
          <a:blip r:embed="rId3"/>
          <a:stretch>
            <a:fillRect/>
          </a:stretch>
        </p:blipFill>
        <p:spPr>
          <a:xfrm>
            <a:off x="7604208" y="2682532"/>
            <a:ext cx="3328611" cy="3285005"/>
          </a:xfrm>
        </p:spPr>
      </p:pic>
      <p:sp>
        <p:nvSpPr>
          <p:cNvPr id="6" name="TextBox 5"/>
          <p:cNvSpPr txBox="1"/>
          <p:nvPr/>
        </p:nvSpPr>
        <p:spPr>
          <a:xfrm>
            <a:off x="625642" y="2903622"/>
            <a:ext cx="6047874"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How groups are connected</a:t>
            </a:r>
          </a:p>
          <a:p>
            <a:endParaRPr lang="en-US" sz="2400" dirty="0"/>
          </a:p>
          <a:p>
            <a:pPr marL="285750" indent="-285750">
              <a:buFont typeface="Arial" panose="020B0604020202020204" pitchFamily="34" charset="0"/>
              <a:buChar char="•"/>
            </a:pPr>
            <a:r>
              <a:rPr lang="en-US" sz="2400" dirty="0"/>
              <a:t>How relationships change over time</a:t>
            </a:r>
          </a:p>
          <a:p>
            <a:endParaRPr lang="en-US" sz="2400" dirty="0"/>
          </a:p>
          <a:p>
            <a:pPr marL="285750" indent="-285750">
              <a:buFont typeface="Arial" panose="020B0604020202020204" pitchFamily="34" charset="0"/>
              <a:buChar char="•"/>
            </a:pPr>
            <a:r>
              <a:rPr lang="en-US" sz="2400" dirty="0"/>
              <a:t>Which organizations coalesce or connect other organizations</a:t>
            </a:r>
          </a:p>
        </p:txBody>
      </p:sp>
    </p:spTree>
    <p:extLst>
      <p:ext uri="{BB962C8B-B14F-4D97-AF65-F5344CB8AC3E}">
        <p14:creationId xmlns:p14="http://schemas.microsoft.com/office/powerpoint/2010/main" val="4243462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Answer the survey </a:t>
            </a:r>
            <a:r>
              <a:rPr lang="en-US" b="0" dirty="0" smtClean="0"/>
              <a:t>(available Wednesday)</a:t>
            </a:r>
            <a:endParaRPr lang="en-US" b="0" dirty="0"/>
          </a:p>
        </p:txBody>
      </p:sp>
      <p:pic>
        <p:nvPicPr>
          <p:cNvPr id="5" name="Content Placeholder 4"/>
          <p:cNvPicPr>
            <a:picLocks noGrp="1" noChangeAspect="1"/>
          </p:cNvPicPr>
          <p:nvPr>
            <p:ph idx="1"/>
          </p:nvPr>
        </p:nvPicPr>
        <p:blipFill rotWithShape="1">
          <a:blip r:embed="rId3"/>
          <a:srcRect l="2252" t="2513" r="2521"/>
          <a:stretch/>
        </p:blipFill>
        <p:spPr>
          <a:xfrm>
            <a:off x="1118937" y="2707106"/>
            <a:ext cx="4848726" cy="3545565"/>
          </a:xfrm>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2041" b="97449" l="7722" r="98649">
                        <a14:foregroundMark x1="9266" y1="73367" x2="9266" y2="73367"/>
                        <a14:foregroundMark x1="7915" y1="75204" x2="7143" y2="86735"/>
                        <a14:foregroundMark x1="7143" y1="86735" x2="14286" y2="97347"/>
                        <a14:foregroundMark x1="14286" y1="97347" x2="37259" y2="99796"/>
                        <a14:foregroundMark x1="37259" y1="99796" x2="83784" y2="98878"/>
                        <a14:foregroundMark x1="83784" y1="98878" x2="98649" y2="90816"/>
                        <a14:foregroundMark x1="98649" y1="90816" x2="97683" y2="82143"/>
                        <a14:foregroundMark x1="23552" y1="90612" x2="23552" y2="90612"/>
                        <a14:foregroundMark x1="73552" y1="89388" x2="41892" y2="90000"/>
                        <a14:foregroundMark x1="12355" y1="87143" x2="22587" y2="97449"/>
                        <a14:foregroundMark x1="22587" y1="97449" x2="41506" y2="91122"/>
                        <a14:foregroundMark x1="41506" y1="91122" x2="12741" y2="86735"/>
                        <a14:foregroundMark x1="46139" y1="90000" x2="42471" y2="90102"/>
                        <a14:foregroundMark x1="54440" y1="93367" x2="54440" y2="93367"/>
                        <a14:foregroundMark x1="76641" y1="97857" x2="76641" y2="97857"/>
                        <a14:foregroundMark x1="26062" y1="6122" x2="26062" y2="6122"/>
                        <a14:foregroundMark x1="56757" y1="5816" x2="56757" y2="5816"/>
                        <a14:foregroundMark x1="77799" y1="8061" x2="56178" y2="7653"/>
                        <a14:foregroundMark x1="56178" y1="7653" x2="71042" y2="6429"/>
                        <a14:foregroundMark x1="98069" y1="11633" x2="78958" y2="4490"/>
                        <a14:foregroundMark x1="78958" y1="4490" x2="73938" y2="4490"/>
                        <a14:foregroundMark x1="8108" y1="10714" x2="22201" y2="2143"/>
                        <a14:foregroundMark x1="22201" y1="2143" x2="66795" y2="2041"/>
                        <a14:foregroundMark x1="66795" y1="2041" x2="74517" y2="5204"/>
                      </a14:backgroundRemoval>
                    </a14:imgEffect>
                  </a14:imgLayer>
                </a14:imgProps>
              </a:ext>
            </a:extLst>
          </a:blip>
          <a:srcRect l="8184" r="2231"/>
          <a:stretch/>
        </p:blipFill>
        <p:spPr>
          <a:xfrm>
            <a:off x="8538409" y="2201746"/>
            <a:ext cx="2025651" cy="4277843"/>
          </a:xfrm>
          <a:prstGeom prst="rect">
            <a:avLst/>
          </a:prstGeom>
        </p:spPr>
      </p:pic>
    </p:spTree>
    <p:extLst>
      <p:ext uri="{BB962C8B-B14F-4D97-AF65-F5344CB8AC3E}">
        <p14:creationId xmlns:p14="http://schemas.microsoft.com/office/powerpoint/2010/main" val="1369169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orient="vert"/>
          </p:nvPr>
        </p:nvSpPr>
        <p:spPr>
          <a:xfrm rot="16200000">
            <a:off x="8792174" y="-527679"/>
            <a:ext cx="2303584" cy="3851307"/>
          </a:xfrm>
        </p:spPr>
        <p:txBody>
          <a:bodyPr/>
          <a:lstStyle/>
          <a:p>
            <a:r>
              <a:rPr lang="en-US" b="0" dirty="0"/>
              <a:t>LUD Tanzania Social Network Map</a:t>
            </a:r>
          </a:p>
        </p:txBody>
      </p:sp>
      <p:sp>
        <p:nvSpPr>
          <p:cNvPr id="4" name="Vertical Text Placeholder 3"/>
          <p:cNvSpPr>
            <a:spLocks noGrp="1"/>
          </p:cNvSpPr>
          <p:nvPr>
            <p:ph type="body" orient="vert" idx="1"/>
          </p:nvPr>
        </p:nvSpPr>
        <p:spPr/>
        <p:txBody>
          <a:bodyPr/>
          <a:lstStyle/>
          <a:p>
            <a:endParaRPr lang="en-US"/>
          </a:p>
        </p:txBody>
      </p:sp>
      <p:pic>
        <p:nvPicPr>
          <p:cNvPr id="6" name="Picture 5"/>
          <p:cNvPicPr>
            <a:picLocks noChangeAspect="1"/>
          </p:cNvPicPr>
          <p:nvPr/>
        </p:nvPicPr>
        <p:blipFill rotWithShape="1">
          <a:blip r:embed="rId3"/>
          <a:srcRect t="22126" b="22750"/>
          <a:stretch/>
        </p:blipFill>
        <p:spPr>
          <a:xfrm>
            <a:off x="788617" y="558352"/>
            <a:ext cx="6654307" cy="5190436"/>
          </a:xfrm>
          <a:prstGeom prst="rect">
            <a:avLst/>
          </a:prstGeom>
        </p:spPr>
      </p:pic>
    </p:spTree>
    <p:extLst>
      <p:ext uri="{BB962C8B-B14F-4D97-AF65-F5344CB8AC3E}">
        <p14:creationId xmlns:p14="http://schemas.microsoft.com/office/powerpoint/2010/main" val="3077090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83540" y="770303"/>
            <a:ext cx="4008460" cy="4993889"/>
          </a:xfrm>
        </p:spPr>
        <p:txBody>
          <a:bodyPr vert="horz" anchor="ctr"/>
          <a:lstStyle/>
          <a:p>
            <a:r>
              <a:rPr lang="en-US" sz="3200" dirty="0"/>
              <a:t>Representative</a:t>
            </a:r>
            <a:br>
              <a:rPr lang="en-US" sz="3200" dirty="0"/>
            </a:br>
            <a:r>
              <a:rPr lang="en-US" sz="3200" dirty="0"/>
              <a:t/>
            </a:r>
            <a:br>
              <a:rPr lang="en-US" sz="3200" dirty="0"/>
            </a:br>
            <a:r>
              <a:rPr lang="en-US" sz="3200" dirty="0"/>
              <a:t>Neutral </a:t>
            </a:r>
            <a:br>
              <a:rPr lang="en-US" sz="3200" dirty="0"/>
            </a:br>
            <a:r>
              <a:rPr lang="en-US" sz="3200" dirty="0"/>
              <a:t/>
            </a:r>
            <a:br>
              <a:rPr lang="en-US" sz="3200" dirty="0"/>
            </a:br>
            <a:r>
              <a:rPr lang="en-US" sz="3200" dirty="0"/>
              <a:t>Trustworthy</a:t>
            </a:r>
            <a:r>
              <a:rPr lang="en-US" sz="2000" dirty="0"/>
              <a:t/>
            </a:r>
            <a:br>
              <a:rPr lang="en-US" sz="2000" dirty="0"/>
            </a:br>
            <a:endParaRPr lang="en-US" sz="2000" dirty="0"/>
          </a:p>
        </p:txBody>
      </p:sp>
      <p:sp>
        <p:nvSpPr>
          <p:cNvPr id="3" name="Vertical Text Placeholder 2"/>
          <p:cNvSpPr>
            <a:spLocks noGrp="1"/>
          </p:cNvSpPr>
          <p:nvPr>
            <p:ph type="body" orient="vert" idx="1"/>
          </p:nvPr>
        </p:nvSpPr>
        <p:spPr>
          <a:xfrm>
            <a:off x="378372" y="446088"/>
            <a:ext cx="7157545" cy="6143897"/>
          </a:xfrm>
        </p:spPr>
        <p:txBody>
          <a:bodyPr vert="horz">
            <a:normAutofit/>
          </a:bodyPr>
          <a:lstStyle/>
          <a:p>
            <a:r>
              <a:rPr lang="en-US" sz="2200" b="1" dirty="0"/>
              <a:t>Evaluation of the LUD</a:t>
            </a:r>
            <a:endParaRPr lang="en-US" sz="1900" dirty="0"/>
          </a:p>
          <a:p>
            <a:pPr lvl="1"/>
            <a:r>
              <a:rPr lang="en-US" sz="1900" dirty="0"/>
              <a:t>Who participated in the LUD</a:t>
            </a:r>
          </a:p>
          <a:p>
            <a:pPr lvl="1"/>
            <a:r>
              <a:rPr lang="en-US" sz="1900" dirty="0"/>
              <a:t>Who answered the survey</a:t>
            </a:r>
          </a:p>
          <a:p>
            <a:pPr lvl="1"/>
            <a:r>
              <a:rPr lang="en-US" sz="1900" dirty="0"/>
              <a:t>The platform represents all relevant stakeholders in the landscape </a:t>
            </a:r>
          </a:p>
          <a:p>
            <a:pPr lvl="1"/>
            <a:r>
              <a:rPr lang="en-US" sz="1900" dirty="0"/>
              <a:t>All members participate and are heard in discussion</a:t>
            </a:r>
          </a:p>
          <a:p>
            <a:pPr lvl="1"/>
            <a:r>
              <a:rPr lang="en-US" sz="1900" dirty="0"/>
              <a:t>Members have the necessary knowledge and skills to participate in the dialogue</a:t>
            </a:r>
          </a:p>
          <a:p>
            <a:pPr lvl="1"/>
            <a:r>
              <a:rPr lang="en-US" sz="1900" dirty="0"/>
              <a:t>Members feel welcome, informed and encouraged to contribute </a:t>
            </a:r>
          </a:p>
          <a:p>
            <a:pPr lvl="1"/>
            <a:endParaRPr lang="en-US" sz="1900" dirty="0"/>
          </a:p>
          <a:p>
            <a:r>
              <a:rPr lang="en-US" sz="2200" b="1" dirty="0"/>
              <a:t>Stakeholder Mapping </a:t>
            </a:r>
          </a:p>
          <a:p>
            <a:endParaRPr lang="en-US" sz="2200" b="1" dirty="0"/>
          </a:p>
          <a:p>
            <a:r>
              <a:rPr lang="en-US" sz="2200" b="1" dirty="0"/>
              <a:t>Social Network Mapping </a:t>
            </a:r>
          </a:p>
          <a:p>
            <a:pPr lvl="1"/>
            <a:endParaRPr lang="en-US" dirty="0"/>
          </a:p>
        </p:txBody>
      </p:sp>
    </p:spTree>
    <p:extLst>
      <p:ext uri="{BB962C8B-B14F-4D97-AF65-F5344CB8AC3E}">
        <p14:creationId xmlns:p14="http://schemas.microsoft.com/office/powerpoint/2010/main" val="155982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Demonstration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52" y="1954310"/>
            <a:ext cx="8632174" cy="4903690"/>
          </a:xfrm>
          <a:prstGeom prst="rect">
            <a:avLst/>
          </a:prstGeom>
        </p:spPr>
      </p:pic>
    </p:spTree>
    <p:extLst>
      <p:ext uri="{BB962C8B-B14F-4D97-AF65-F5344CB8AC3E}">
        <p14:creationId xmlns:p14="http://schemas.microsoft.com/office/powerpoint/2010/main" val="3163281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Demonstration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286" y="1780682"/>
            <a:ext cx="8606374" cy="4903956"/>
          </a:xfrm>
          <a:prstGeom prst="rect">
            <a:avLst/>
          </a:prstGeom>
        </p:spPr>
      </p:pic>
    </p:spTree>
    <p:extLst>
      <p:ext uri="{BB962C8B-B14F-4D97-AF65-F5344CB8AC3E}">
        <p14:creationId xmlns:p14="http://schemas.microsoft.com/office/powerpoint/2010/main" val="1570201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Demonstration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132" y="1912400"/>
            <a:ext cx="8674146" cy="4945600"/>
          </a:xfrm>
          <a:prstGeom prst="rect">
            <a:avLst/>
          </a:prstGeom>
        </p:spPr>
      </p:pic>
    </p:spTree>
    <p:extLst>
      <p:ext uri="{BB962C8B-B14F-4D97-AF65-F5344CB8AC3E}">
        <p14:creationId xmlns:p14="http://schemas.microsoft.com/office/powerpoint/2010/main" val="457169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the LUD</a:t>
            </a:r>
          </a:p>
        </p:txBody>
      </p:sp>
      <p:sp>
        <p:nvSpPr>
          <p:cNvPr id="3" name="Text Placeholder 2"/>
          <p:cNvSpPr>
            <a:spLocks noGrp="1"/>
          </p:cNvSpPr>
          <p:nvPr>
            <p:ph type="body" idx="1"/>
          </p:nvPr>
        </p:nvSpPr>
        <p:spPr>
          <a:xfrm>
            <a:off x="2826216" y="5656381"/>
            <a:ext cx="8003185" cy="433955"/>
          </a:xfrm>
        </p:spPr>
        <p:txBody>
          <a:bodyPr/>
          <a:lstStyle/>
          <a:p>
            <a:endParaRPr lang="en-US" dirty="0"/>
          </a:p>
        </p:txBody>
      </p:sp>
    </p:spTree>
    <p:extLst>
      <p:ext uri="{BB962C8B-B14F-4D97-AF65-F5344CB8AC3E}">
        <p14:creationId xmlns:p14="http://schemas.microsoft.com/office/powerpoint/2010/main" val="1150717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717" y="447188"/>
            <a:ext cx="11161281" cy="970450"/>
          </a:xfrm>
        </p:spPr>
        <p:txBody>
          <a:bodyPr/>
          <a:lstStyle/>
          <a:p>
            <a:r>
              <a:rPr lang="en-US" b="0" dirty="0"/>
              <a:t>Who participated </a:t>
            </a:r>
            <a:r>
              <a:rPr lang="en-US" b="0"/>
              <a:t>in the LUD</a:t>
            </a:r>
            <a:endParaRPr lang="en-US" b="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28536023"/>
              </p:ext>
            </p:extLst>
          </p:nvPr>
        </p:nvGraphicFramePr>
        <p:xfrm>
          <a:off x="0" y="1891862"/>
          <a:ext cx="12192001" cy="4966138"/>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18367"/>
          <a:stretch/>
        </p:blipFill>
        <p:spPr>
          <a:xfrm>
            <a:off x="8071945" y="1"/>
            <a:ext cx="4120056" cy="1891861"/>
          </a:xfrm>
          <a:prstGeom prst="rect">
            <a:avLst/>
          </a:prstGeom>
        </p:spPr>
      </p:pic>
    </p:spTree>
    <p:extLst>
      <p:ext uri="{BB962C8B-B14F-4D97-AF65-F5344CB8AC3E}">
        <p14:creationId xmlns:p14="http://schemas.microsoft.com/office/powerpoint/2010/main" val="419728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039" y="601400"/>
            <a:ext cx="10571998" cy="970450"/>
          </a:xfrm>
        </p:spPr>
        <p:txBody>
          <a:bodyPr/>
          <a:lstStyle/>
          <a:p>
            <a:r>
              <a:rPr lang="en-US" dirty="0"/>
              <a:t>Who answered the </a:t>
            </a:r>
            <a:r>
              <a:rPr lang="en-US"/>
              <a:t>survey?</a:t>
            </a:r>
            <a:r>
              <a:rPr lang="en-US" dirty="0"/>
              <a:t/>
            </a:r>
            <a:br>
              <a:rPr lang="en-US" dirty="0"/>
            </a:br>
            <a:r>
              <a:rPr lang="en-US" dirty="0"/>
              <a:t>			</a:t>
            </a:r>
            <a:r>
              <a:rPr lang="en-US" b="0" dirty="0"/>
              <a:t>43% response rate</a:t>
            </a:r>
          </a:p>
        </p:txBody>
      </p:sp>
      <p:sp>
        <p:nvSpPr>
          <p:cNvPr id="5" name="Content Placeholder 4"/>
          <p:cNvSpPr>
            <a:spLocks noGrp="1"/>
          </p:cNvSpPr>
          <p:nvPr>
            <p:ph idx="1"/>
          </p:nvPr>
        </p:nvSpPr>
        <p:spPr/>
        <p:txBody>
          <a:bodyPr/>
          <a:lstStyle/>
          <a:p>
            <a:endParaRPr lang="en-US"/>
          </a:p>
        </p:txBody>
      </p:sp>
      <p:graphicFrame>
        <p:nvGraphicFramePr>
          <p:cNvPr id="6" name="Content Placeholder 7"/>
          <p:cNvGraphicFramePr>
            <a:graphicFrameLocks/>
          </p:cNvGraphicFramePr>
          <p:nvPr>
            <p:extLst>
              <p:ext uri="{D42A27DB-BD31-4B8C-83A1-F6EECF244321}">
                <p14:modId xmlns:p14="http://schemas.microsoft.com/office/powerpoint/2010/main" val="73744884"/>
              </p:ext>
            </p:extLst>
          </p:nvPr>
        </p:nvGraphicFramePr>
        <p:xfrm>
          <a:off x="0" y="1891862"/>
          <a:ext cx="12192000" cy="4966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9384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0814" y="491976"/>
            <a:ext cx="10561418" cy="1468800"/>
          </a:xfrm>
        </p:spPr>
        <p:txBody>
          <a:bodyPr/>
          <a:lstStyle/>
          <a:p>
            <a:r>
              <a:rPr lang="en-US" dirty="0"/>
              <a:t>Pleaser answer the LUD Assessment Survey on Wednesday!!!</a:t>
            </a:r>
          </a:p>
        </p:txBody>
      </p:sp>
      <p:sp>
        <p:nvSpPr>
          <p:cNvPr id="6" name="Text Placeholder 5"/>
          <p:cNvSpPr>
            <a:spLocks noGrp="1"/>
          </p:cNvSpPr>
          <p:nvPr>
            <p:ph type="body" idx="1"/>
          </p:nvPr>
        </p:nvSpPr>
        <p:spPr>
          <a:xfrm>
            <a:off x="620813" y="2780582"/>
            <a:ext cx="7892565" cy="3405352"/>
          </a:xfrm>
        </p:spPr>
        <p:txBody>
          <a:bodyPr/>
          <a:lstStyle/>
          <a:p>
            <a:pPr algn="l"/>
            <a:r>
              <a:rPr lang="en-US" dirty="0"/>
              <a:t>PAPER </a:t>
            </a:r>
          </a:p>
          <a:p>
            <a:endParaRPr lang="en-US" dirty="0"/>
          </a:p>
          <a:p>
            <a:endParaRPr lang="en-US" dirty="0"/>
          </a:p>
          <a:p>
            <a:endParaRPr lang="en-US" dirty="0"/>
          </a:p>
          <a:p>
            <a:endParaRPr lang="en-US" dirty="0"/>
          </a:p>
          <a:p>
            <a:endParaRPr lang="en-US" dirty="0"/>
          </a:p>
          <a:p>
            <a:endParaRPr lang="en-US" dirty="0"/>
          </a:p>
          <a:p>
            <a:r>
              <a:rPr lang="en-US" dirty="0"/>
              <a:t>ONLINE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4131" y="2389287"/>
            <a:ext cx="5792650" cy="284445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8982" t="4803" r="10207" b="12931"/>
          <a:stretch/>
        </p:blipFill>
        <p:spPr>
          <a:xfrm>
            <a:off x="8880022" y="2780582"/>
            <a:ext cx="1830612" cy="3683279"/>
          </a:xfrm>
          <a:prstGeom prst="rect">
            <a:avLst/>
          </a:prstGeom>
        </p:spPr>
      </p:pic>
    </p:spTree>
    <p:extLst>
      <p:ext uri="{BB962C8B-B14F-4D97-AF65-F5344CB8AC3E}">
        <p14:creationId xmlns:p14="http://schemas.microsoft.com/office/powerpoint/2010/main" val="1383572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444399348"/>
              </p:ext>
            </p:extLst>
          </p:nvPr>
        </p:nvGraphicFramePr>
        <p:xfrm>
          <a:off x="-8714" y="1699176"/>
          <a:ext cx="12192000" cy="515882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801287" y="1213951"/>
            <a:ext cx="10571998" cy="970450"/>
          </a:xfrm>
        </p:spPr>
        <p:txBody>
          <a:bodyPr/>
          <a:lstStyle/>
          <a:p>
            <a:pPr lvl="1"/>
            <a:r>
              <a:rPr lang="en-US" sz="4000" dirty="0">
                <a:solidFill>
                  <a:schemeClr val="tx1"/>
                </a:solidFill>
                <a:latin typeface="+mn-lt"/>
              </a:rPr>
              <a:t>The platform represents all relevant stakeholders in the landscape </a:t>
            </a:r>
            <a:br>
              <a:rPr lang="en-US" sz="4000" dirty="0">
                <a:solidFill>
                  <a:schemeClr val="tx1"/>
                </a:solidFill>
                <a:latin typeface="+mn-lt"/>
              </a:rPr>
            </a:br>
            <a:endParaRPr lang="en-US" sz="4000" dirty="0">
              <a:solidFill>
                <a:schemeClr val="tx1"/>
              </a:solidFill>
              <a:latin typeface="+mn-lt"/>
            </a:endParaRPr>
          </a:p>
        </p:txBody>
      </p:sp>
      <p:sp>
        <p:nvSpPr>
          <p:cNvPr id="7" name="TextBox 6"/>
          <p:cNvSpPr txBox="1"/>
          <p:nvPr/>
        </p:nvSpPr>
        <p:spPr>
          <a:xfrm>
            <a:off x="11130455" y="472966"/>
            <a:ext cx="184731" cy="369332"/>
          </a:xfrm>
          <a:prstGeom prst="rect">
            <a:avLst/>
          </a:prstGeom>
          <a:noFill/>
        </p:spPr>
        <p:txBody>
          <a:bodyPr wrap="none" rtlCol="0">
            <a:spAutoFit/>
          </a:bodyPr>
          <a:lstStyle/>
          <a:p>
            <a:endParaRPr lang="en-US" dirty="0"/>
          </a:p>
        </p:txBody>
      </p:sp>
      <p:sp>
        <p:nvSpPr>
          <p:cNvPr id="8" name="TextBox 7"/>
          <p:cNvSpPr txBox="1"/>
          <p:nvPr/>
        </p:nvSpPr>
        <p:spPr>
          <a:xfrm>
            <a:off x="9080938" y="1031064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42101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Need more representation from </a:t>
            </a:r>
          </a:p>
        </p:txBody>
      </p:sp>
      <p:sp>
        <p:nvSpPr>
          <p:cNvPr id="5" name="Content Placeholder 4"/>
          <p:cNvSpPr>
            <a:spLocks noGrp="1"/>
          </p:cNvSpPr>
          <p:nvPr>
            <p:ph sz="half" idx="2"/>
          </p:nvPr>
        </p:nvSpPr>
        <p:spPr>
          <a:xfrm>
            <a:off x="567559" y="2222287"/>
            <a:ext cx="10814439" cy="3638764"/>
          </a:xfrm>
        </p:spPr>
        <p:txBody>
          <a:bodyPr>
            <a:normAutofit/>
          </a:bodyPr>
          <a:lstStyle/>
          <a:p>
            <a:r>
              <a:rPr lang="en-US" sz="3200" dirty="0"/>
              <a:t> pastoralist</a:t>
            </a:r>
          </a:p>
          <a:p>
            <a:endParaRPr lang="en-US" sz="3200" dirty="0"/>
          </a:p>
          <a:p>
            <a:r>
              <a:rPr lang="en-US" sz="3200" dirty="0"/>
              <a:t> village leaders</a:t>
            </a:r>
          </a:p>
        </p:txBody>
      </p:sp>
    </p:spTree>
    <p:extLst>
      <p:ext uri="{BB962C8B-B14F-4D97-AF65-F5344CB8AC3E}">
        <p14:creationId xmlns:p14="http://schemas.microsoft.com/office/powerpoint/2010/main" val="363730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1251837"/>
            <a:ext cx="10571998" cy="970450"/>
          </a:xfrm>
        </p:spPr>
        <p:txBody>
          <a:bodyPr/>
          <a:lstStyle/>
          <a:p>
            <a:r>
              <a:rPr lang="en-US" b="0" dirty="0">
                <a:latin typeface="+mn-lt"/>
              </a:rPr>
              <a:t>All members participate and are heard in discussion</a:t>
            </a:r>
            <a:br>
              <a:rPr lang="en-US" b="0" dirty="0">
                <a:latin typeface="+mn-lt"/>
              </a:rPr>
            </a:br>
            <a:endParaRPr lang="en-US" b="0" dirty="0">
              <a:latin typeface="+mn-lt"/>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644206794"/>
              </p:ext>
            </p:extLst>
          </p:nvPr>
        </p:nvGraphicFramePr>
        <p:xfrm>
          <a:off x="0" y="1828800"/>
          <a:ext cx="121920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23304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2145</TotalTime>
  <Words>1043</Words>
  <Application>Microsoft Macintosh PowerPoint</Application>
  <PresentationFormat>Widescreen</PresentationFormat>
  <Paragraphs>121</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Wingdings 2</vt:lpstr>
      <vt:lpstr>Quotable</vt:lpstr>
      <vt:lpstr>Monitoring &amp; Evaluating the LUD, Iringa, Tanzania</vt:lpstr>
      <vt:lpstr>Representative  Neutral   Trustworthy </vt:lpstr>
      <vt:lpstr>Evaluation of the LUD</vt:lpstr>
      <vt:lpstr>Who participated in the LUD</vt:lpstr>
      <vt:lpstr>Who answered the survey?    43% response rate</vt:lpstr>
      <vt:lpstr>Pleaser answer the LUD Assessment Survey on Wednesday!!!</vt:lpstr>
      <vt:lpstr>The platform represents all relevant stakeholders in the landscape  </vt:lpstr>
      <vt:lpstr>Need more representation from </vt:lpstr>
      <vt:lpstr>All members participate and are heard in discussion </vt:lpstr>
      <vt:lpstr>Barriers to discussion </vt:lpstr>
      <vt:lpstr>Members have the necessary knowledge and skills to participate in the dialogue </vt:lpstr>
      <vt:lpstr>Need more information about</vt:lpstr>
      <vt:lpstr>Members feel welcome, informed and encouraged to contribute </vt:lpstr>
      <vt:lpstr>Stakeholder Mapping </vt:lpstr>
      <vt:lpstr>PowerPoint Presentation</vt:lpstr>
      <vt:lpstr>Social Network Mapping </vt:lpstr>
      <vt:lpstr>Tool for understanding networks of stakeholder relationships</vt:lpstr>
      <vt:lpstr>Answer the survey (available Wednesday)</vt:lpstr>
      <vt:lpstr>LUD Tanzania Social Network Map</vt:lpstr>
      <vt:lpstr>Interactive Demonstration</vt:lpstr>
      <vt:lpstr>Interactive Demonstration</vt:lpstr>
      <vt:lpstr>Interactive Demonstration</vt:lpstr>
    </vt:vector>
  </TitlesOfParts>
  <Manager/>
  <Company/>
  <LinksUpToDate>false</LinksUpToDate>
  <SharedDoc>false</SharedDoc>
  <HyperlinkBase/>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Tong Xueyin</dc:creator>
  <cp:keywords/>
  <dc:description/>
  <cp:lastModifiedBy>Mary Felker</cp:lastModifiedBy>
  <cp:revision>191</cp:revision>
  <cp:lastPrinted>2017-04-25T16:24:26Z</cp:lastPrinted>
  <dcterms:created xsi:type="dcterms:W3CDTF">2017-04-23T18:56:36Z</dcterms:created>
  <dcterms:modified xsi:type="dcterms:W3CDTF">2017-06-12T05:53:39Z</dcterms:modified>
  <cp:category/>
</cp:coreProperties>
</file>